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3" r:id="rId3"/>
    <p:sldId id="257" r:id="rId4"/>
    <p:sldId id="258" r:id="rId5"/>
    <p:sldId id="261" r:id="rId6"/>
    <p:sldId id="259" r:id="rId7"/>
    <p:sldId id="260" r:id="rId8"/>
    <p:sldId id="262" r:id="rId9"/>
    <p:sldId id="264" r:id="rId10"/>
    <p:sldId id="265" r:id="rId11"/>
    <p:sldId id="267" r:id="rId12"/>
    <p:sldId id="266" r:id="rId13"/>
    <p:sldId id="268" r:id="rId14"/>
    <p:sldId id="269" r:id="rId15"/>
    <p:sldId id="271" r:id="rId16"/>
    <p:sldId id="272" r:id="rId1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Vidutinis stilius 4 – paryškinima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3" name="Stačiakampis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Stačiakampis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Stačiakampis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ačiakampis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Stačiakampis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Suapvalintas stačiakamp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Suapvalintas stačiakamp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tačiakampis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Antraštė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lt-LT" smtClean="0"/>
              <a:t>Spustelėkite, jei norite keisite ruoš. pav. stilių</a:t>
            </a:r>
            <a:endParaRPr kumimoji="0" lang="en-US"/>
          </a:p>
        </p:txBody>
      </p:sp>
      <p:sp>
        <p:nvSpPr>
          <p:cNvPr id="9" name="Paantraštė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a:xfrm>
            <a:off x="6705600" y="4206240"/>
            <a:ext cx="960120" cy="457200"/>
          </a:xfrm>
        </p:spPr>
        <p:txBody>
          <a:bodyPr/>
          <a:lstStyle/>
          <a:p>
            <a:fld id="{12F9E237-4034-44FC-9C1D-DEFF87B17326}" type="datetimeFigureOut">
              <a:rPr lang="lt-LT" smtClean="0"/>
              <a:pPr/>
              <a:t>2013.01.22</a:t>
            </a:fld>
            <a:endParaRPr lang="lt-LT"/>
          </a:p>
        </p:txBody>
      </p:sp>
      <p:sp>
        <p:nvSpPr>
          <p:cNvPr id="17" name="Poraštės vietos rezervavimo ženklas 16"/>
          <p:cNvSpPr>
            <a:spLocks noGrp="1"/>
          </p:cNvSpPr>
          <p:nvPr>
            <p:ph type="ftr" sz="quarter" idx="11"/>
          </p:nvPr>
        </p:nvSpPr>
        <p:spPr>
          <a:xfrm>
            <a:off x="5410200" y="4205288"/>
            <a:ext cx="1295400" cy="457200"/>
          </a:xfrm>
        </p:spPr>
        <p:txBody>
          <a:bodyPr/>
          <a:lstStyle/>
          <a:p>
            <a:endParaRPr lang="lt-LT"/>
          </a:p>
        </p:txBody>
      </p:sp>
      <p:sp>
        <p:nvSpPr>
          <p:cNvPr id="29" name="Skaidrės numerio vietos rezervavimo ženklas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368490-3115-480D-ACC2-04A32A4D1AD4}"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81800" y="1143000"/>
            <a:ext cx="1905000" cy="5486400"/>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1143000"/>
            <a:ext cx="6248400" cy="5486400"/>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1143000"/>
            <a:ext cx="8382000" cy="1069848"/>
          </a:xfrm>
        </p:spPr>
        <p:txBody>
          <a:bodyPr anchor="ctr"/>
          <a:lstStyle>
            <a:lvl1pPr>
              <a:defRPr sz="4000" b="0" i="0" cap="none" baseline="0"/>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Datos vietos rezervavimo ženklas 25"/>
          <p:cNvSpPr>
            <a:spLocks noGrp="1"/>
          </p:cNvSpPr>
          <p:nvPr>
            <p:ph type="dt" sz="half" idx="10"/>
          </p:nvPr>
        </p:nvSpPr>
        <p:spPr/>
        <p:txBody>
          <a:bodyPr rtlCol="0"/>
          <a:lstStyle/>
          <a:p>
            <a:fld id="{12F9E237-4034-44FC-9C1D-DEFF87B17326}" type="datetimeFigureOut">
              <a:rPr lang="lt-LT" smtClean="0"/>
              <a:pPr/>
              <a:t>2013.01.22</a:t>
            </a:fld>
            <a:endParaRPr lang="lt-LT"/>
          </a:p>
        </p:txBody>
      </p:sp>
      <p:sp>
        <p:nvSpPr>
          <p:cNvPr id="27" name="Skaidrės numerio vietos rezervavimo ženklas 26"/>
          <p:cNvSpPr>
            <a:spLocks noGrp="1"/>
          </p:cNvSpPr>
          <p:nvPr>
            <p:ph type="sldNum" sz="quarter" idx="11"/>
          </p:nvPr>
        </p:nvSpPr>
        <p:spPr/>
        <p:txBody>
          <a:bodyPr rtlCol="0"/>
          <a:lstStyle/>
          <a:p>
            <a:fld id="{AD368490-3115-480D-ACC2-04A32A4D1AD4}" type="slidenum">
              <a:rPr lang="lt-LT" smtClean="0"/>
              <a:pPr/>
              <a:t>‹#›</a:t>
            </a:fld>
            <a:endParaRPr lang="lt-LT"/>
          </a:p>
        </p:txBody>
      </p:sp>
      <p:sp>
        <p:nvSpPr>
          <p:cNvPr id="28" name="Poraštės vietos rezervavimo ženklas 27"/>
          <p:cNvSpPr>
            <a:spLocks noGrp="1"/>
          </p:cNvSpPr>
          <p:nvPr>
            <p:ph type="ftr" sz="quarter" idx="12"/>
          </p:nvPr>
        </p:nvSpPr>
        <p:spPr/>
        <p:txBody>
          <a:bodyPr rtlCol="0"/>
          <a:lstStyle/>
          <a:p>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a:xfrm>
            <a:off x="6583680" y="612648"/>
            <a:ext cx="957264" cy="457200"/>
          </a:xfrm>
        </p:spPr>
        <p:txBody>
          <a:bodyPr/>
          <a:lstStyle/>
          <a:p>
            <a:fld id="{12F9E237-4034-44FC-9C1D-DEFF87B17326}" type="datetimeFigureOut">
              <a:rPr lang="lt-LT" smtClean="0"/>
              <a:pPr/>
              <a:t>2013.01.22</a:t>
            </a:fld>
            <a:endParaRPr lang="lt-LT"/>
          </a:p>
        </p:txBody>
      </p:sp>
      <p:sp>
        <p:nvSpPr>
          <p:cNvPr id="4" name="Poraštės vietos rezervavimo ženklas 3"/>
          <p:cNvSpPr>
            <a:spLocks noGrp="1"/>
          </p:cNvSpPr>
          <p:nvPr>
            <p:ph type="ftr" sz="quarter" idx="11"/>
          </p:nvPr>
        </p:nvSpPr>
        <p:spPr>
          <a:xfrm>
            <a:off x="5257800" y="612648"/>
            <a:ext cx="1325880" cy="457200"/>
          </a:xfrm>
        </p:spPr>
        <p:txBody>
          <a:bodyPr/>
          <a:lstStyle/>
          <a:p>
            <a:endParaRPr lang="lt-LT"/>
          </a:p>
        </p:txBody>
      </p:sp>
      <p:sp>
        <p:nvSpPr>
          <p:cNvPr id="5" name="Skaidrės numerio vietos rezervavimo ženklas 4"/>
          <p:cNvSpPr>
            <a:spLocks noGrp="1"/>
          </p:cNvSpPr>
          <p:nvPr>
            <p:ph type="sldNum" sz="quarter" idx="12"/>
          </p:nvPr>
        </p:nvSpPr>
        <p:spPr>
          <a:xfrm>
            <a:off x="8174736" y="2272"/>
            <a:ext cx="762000" cy="365760"/>
          </a:xfrm>
        </p:spPr>
        <p:txBody>
          <a:bodyPr/>
          <a:lstStyle/>
          <a:p>
            <a:fld id="{AD368490-3115-480D-ACC2-04A32A4D1AD4}"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353496" y="1101970"/>
            <a:ext cx="3383280" cy="877824"/>
          </a:xfrm>
        </p:spPr>
        <p:txBody>
          <a:bodyPr anchor="b"/>
          <a:lstStyle>
            <a:lvl1pPr algn="l">
              <a:buNone/>
              <a:defRPr sz="1800" b="1"/>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lt-LT" smtClean="0"/>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12F9E237-4034-44FC-9C1D-DEFF87B17326}" type="datetimeFigureOut">
              <a:rPr lang="lt-LT" smtClean="0"/>
              <a:pPr/>
              <a:t>2013.01.22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D368490-3115-480D-ACC2-04A32A4D1AD4}"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tačiakampis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tačiakampis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Stačiakampis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Stačiakampis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tačiakampis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Suapvalintas stačiakamp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Suapvalintas stačiakamp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Stačiakampis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Stačiakampis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Stačiakampis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Stačiakampis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Stačiakampis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Stačiakampis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avadinimo vietos rezervavimo ženklas 21"/>
          <p:cNvSpPr>
            <a:spLocks noGrp="1"/>
          </p:cNvSpPr>
          <p:nvPr>
            <p:ph type="title"/>
          </p:nvPr>
        </p:nvSpPr>
        <p:spPr>
          <a:xfrm>
            <a:off x="457200" y="1143000"/>
            <a:ext cx="8229600" cy="1066800"/>
          </a:xfrm>
          <a:prstGeom prst="rect">
            <a:avLst/>
          </a:prstGeom>
        </p:spPr>
        <p:txBody>
          <a:bodyPr vert="horz" anchor="ctr">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2F9E237-4034-44FC-9C1D-DEFF87B17326}" type="datetimeFigureOut">
              <a:rPr lang="lt-LT" smtClean="0"/>
              <a:pPr/>
              <a:t>2013.01.22</a:t>
            </a:fld>
            <a:endParaRPr lang="lt-LT"/>
          </a:p>
        </p:txBody>
      </p:sp>
      <p:sp>
        <p:nvSpPr>
          <p:cNvPr id="3" name="Poraštės vietos rezervavimo ženklas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lt-LT"/>
          </a:p>
        </p:txBody>
      </p:sp>
      <p:sp>
        <p:nvSpPr>
          <p:cNvPr id="23" name="Skaidrės numerio vietos rezervavimo ženklas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368490-3115-480D-ACC2-04A32A4D1AD4}"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692696"/>
            <a:ext cx="8458200" cy="1470025"/>
          </a:xfrm>
        </p:spPr>
        <p:txBody>
          <a:bodyPr>
            <a:noAutofit/>
          </a:bodyPr>
          <a:lstStyle/>
          <a:p>
            <a:pPr algn="ctr"/>
            <a:r>
              <a:rPr lang="lt-LT" sz="2400" dirty="0" smtClean="0"/>
              <a:t>REKOMENDACIJOS </a:t>
            </a:r>
            <a:br>
              <a:rPr lang="lt-LT" sz="2400" dirty="0" smtClean="0"/>
            </a:br>
            <a:r>
              <a:rPr lang="lt-LT" sz="2400" dirty="0" smtClean="0"/>
              <a:t>matematikos mokytojams, </a:t>
            </a:r>
            <a:br>
              <a:rPr lang="lt-LT" sz="2400" dirty="0" smtClean="0"/>
            </a:br>
            <a:r>
              <a:rPr lang="lt-LT" sz="2400" dirty="0" smtClean="0"/>
              <a:t>ugdantiems  5 – 10 klasių specialiųjų poreikių žemų ir labai žemų intelektinių gebėjimų  mokinius</a:t>
            </a:r>
            <a:endParaRPr lang="lt-LT" sz="2400" dirty="0"/>
          </a:p>
        </p:txBody>
      </p:sp>
      <p:sp>
        <p:nvSpPr>
          <p:cNvPr id="3" name="Paantraštė 2"/>
          <p:cNvSpPr>
            <a:spLocks noGrp="1"/>
          </p:cNvSpPr>
          <p:nvPr>
            <p:ph type="subTitle" idx="1"/>
          </p:nvPr>
        </p:nvSpPr>
        <p:spPr/>
        <p:txBody>
          <a:bodyPr>
            <a:normAutofit fontScale="25000" lnSpcReduction="20000"/>
          </a:bodyPr>
          <a:lstStyle/>
          <a:p>
            <a:pPr algn="ctr"/>
            <a:r>
              <a:rPr lang="lt-LT" sz="7200" dirty="0" smtClean="0">
                <a:latin typeface="Andalus" pitchFamily="18" charset="-78"/>
                <a:cs typeface="Andalus" pitchFamily="18" charset="-78"/>
              </a:rPr>
              <a:t>Rekomendacijas parengė</a:t>
            </a:r>
          </a:p>
          <a:p>
            <a:pPr algn="ctr"/>
            <a:r>
              <a:rPr lang="lt-LT" sz="7200" dirty="0" smtClean="0">
                <a:latin typeface="Andalus" pitchFamily="18" charset="-78"/>
                <a:cs typeface="Andalus" pitchFamily="18" charset="-78"/>
              </a:rPr>
              <a:t>Akmenės rajono Akmenės gimnazijos</a:t>
            </a:r>
          </a:p>
          <a:p>
            <a:pPr algn="ctr"/>
            <a:r>
              <a:rPr lang="lt-LT" sz="7200" dirty="0" smtClean="0">
                <a:latin typeface="Andalus" pitchFamily="18" charset="-78"/>
                <a:cs typeface="Andalus" pitchFamily="18" charset="-78"/>
              </a:rPr>
              <a:t>specialioji pedagogė Ana Stankutė</a:t>
            </a:r>
          </a:p>
          <a:p>
            <a:pPr algn="ctr"/>
            <a:endParaRPr lang="lt-LT" sz="7200" dirty="0" smtClean="0">
              <a:latin typeface="Andalus" pitchFamily="18" charset="-78"/>
              <a:cs typeface="Andalus" pitchFamily="18" charset="-78"/>
            </a:endParaRPr>
          </a:p>
          <a:p>
            <a:pPr algn="ctr"/>
            <a:r>
              <a:rPr lang="lt-LT" sz="7200" dirty="0" smtClean="0">
                <a:latin typeface="Andalus" pitchFamily="18" charset="-78"/>
                <a:cs typeface="Andalus" pitchFamily="18" charset="-78"/>
              </a:rPr>
              <a:t>Aprobuota:</a:t>
            </a:r>
          </a:p>
          <a:p>
            <a:pPr algn="ctr"/>
            <a:r>
              <a:rPr lang="lt-LT" sz="7200" dirty="0" smtClean="0">
                <a:latin typeface="Andalus" pitchFamily="18" charset="-78"/>
                <a:cs typeface="Andalus" pitchFamily="18" charset="-78"/>
              </a:rPr>
              <a:t>Akmenės rajono logopedų ir specialiųjų pedagogų metodinio būrelio</a:t>
            </a:r>
          </a:p>
          <a:p>
            <a:pPr algn="ctr"/>
            <a:r>
              <a:rPr lang="lt-LT" sz="7200" dirty="0" smtClean="0">
                <a:latin typeface="Andalus" pitchFamily="18" charset="-78"/>
                <a:cs typeface="Andalus" pitchFamily="18" charset="-78"/>
              </a:rPr>
              <a:t>protokolo Nr. 2, 2011-12-16</a:t>
            </a:r>
            <a:endParaRPr lang="lt-LT" sz="7200" dirty="0" smtClean="0"/>
          </a:p>
          <a:p>
            <a:endParaRPr lang="lt-L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412776"/>
            <a:ext cx="8229600" cy="5161760"/>
          </a:xfrm>
        </p:spPr>
        <p:txBody>
          <a:bodyPr/>
          <a:lstStyle/>
          <a:p>
            <a:pPr lvl="0"/>
            <a:r>
              <a:rPr lang="lt-LT" dirty="0" smtClean="0"/>
              <a:t>Spręsti lygtis, kai šalia išspręstas pavyzdys</a:t>
            </a:r>
          </a:p>
          <a:p>
            <a:pPr lvl="0">
              <a:buNone/>
            </a:pPr>
            <a:r>
              <a:rPr lang="lt-LT" dirty="0" smtClean="0"/>
              <a:t> </a:t>
            </a:r>
          </a:p>
          <a:p>
            <a:pPr lvl="0">
              <a:buNone/>
            </a:pPr>
            <a:r>
              <a:rPr lang="lt-LT" dirty="0" smtClean="0">
                <a:latin typeface="Times New Roman" pitchFamily="18" charset="0"/>
                <a:cs typeface="Times New Roman" pitchFamily="18" charset="0"/>
              </a:rPr>
              <a:t> a + 35 = 70      a – 40 = 82</a:t>
            </a:r>
          </a:p>
          <a:p>
            <a:pPr lvl="0">
              <a:buNone/>
            </a:pPr>
            <a:r>
              <a:rPr lang="lt-LT" dirty="0" smtClean="0">
                <a:latin typeface="Times New Roman" pitchFamily="18" charset="0"/>
                <a:cs typeface="Times New Roman" pitchFamily="18" charset="0"/>
              </a:rPr>
              <a:t> a = 70 -35        a = 82 + 40</a:t>
            </a:r>
          </a:p>
          <a:p>
            <a:pPr lvl="0">
              <a:buNone/>
            </a:pPr>
            <a:r>
              <a:rPr lang="lt-LT" dirty="0" smtClean="0">
                <a:latin typeface="Times New Roman" pitchFamily="18" charset="0"/>
                <a:cs typeface="Times New Roman" pitchFamily="18" charset="0"/>
              </a:rPr>
              <a:t> a = 35              a = 122</a:t>
            </a:r>
          </a:p>
          <a:p>
            <a:pPr>
              <a:buNone/>
            </a:pPr>
            <a:endParaRPr lang="lt-L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lgn="ctr"/>
            <a:r>
              <a:rPr lang="lt-LT" sz="2700" dirty="0" smtClean="0"/>
              <a:t>Skaičiuoti mintinai daugybos ir dalybos veiksmus iš apvalių dešimčių</a:t>
            </a:r>
            <a:r>
              <a:rPr lang="lt-LT" dirty="0" smtClean="0"/>
              <a:t/>
            </a:r>
            <a:br>
              <a:rPr lang="lt-LT" dirty="0" smtClean="0"/>
            </a:br>
            <a:endParaRPr lang="lt-LT" dirty="0"/>
          </a:p>
        </p:txBody>
      </p:sp>
      <p:sp>
        <p:nvSpPr>
          <p:cNvPr id="5" name="Turinio vietos rezervavimo ženklas 4"/>
          <p:cNvSpPr>
            <a:spLocks noGrp="1"/>
          </p:cNvSpPr>
          <p:nvPr>
            <p:ph sz="quarter" idx="2"/>
          </p:nvPr>
        </p:nvSpPr>
        <p:spPr>
          <a:xfrm>
            <a:off x="381000" y="1916832"/>
            <a:ext cx="4041648" cy="4677887"/>
          </a:xfrm>
        </p:spPr>
        <p:txBody>
          <a:bodyPr/>
          <a:lstStyle/>
          <a:p>
            <a:r>
              <a:rPr lang="lt-LT" dirty="0" smtClean="0">
                <a:latin typeface="Times New Roman" pitchFamily="18" charset="0"/>
                <a:cs typeface="Times New Roman" pitchFamily="18" charset="0"/>
              </a:rPr>
              <a:t>2 x 50=</a:t>
            </a:r>
          </a:p>
          <a:p>
            <a:r>
              <a:rPr lang="lt-LT" dirty="0" smtClean="0">
                <a:latin typeface="Times New Roman" pitchFamily="18" charset="0"/>
                <a:cs typeface="Times New Roman" pitchFamily="18" charset="0"/>
              </a:rPr>
              <a:t>3 x 60=</a:t>
            </a:r>
          </a:p>
          <a:p>
            <a:r>
              <a:rPr lang="lt-LT" dirty="0" smtClean="0">
                <a:latin typeface="Times New Roman" pitchFamily="18" charset="0"/>
                <a:cs typeface="Times New Roman" pitchFamily="18" charset="0"/>
              </a:rPr>
              <a:t>20 x 50=</a:t>
            </a:r>
          </a:p>
          <a:p>
            <a:r>
              <a:rPr lang="lt-LT" dirty="0" smtClean="0">
                <a:latin typeface="Times New Roman" pitchFamily="18" charset="0"/>
                <a:cs typeface="Times New Roman" pitchFamily="18" charset="0"/>
              </a:rPr>
              <a:t>40 x 80=</a:t>
            </a:r>
          </a:p>
          <a:p>
            <a:r>
              <a:rPr lang="lt-LT" dirty="0" smtClean="0">
                <a:latin typeface="Times New Roman" pitchFamily="18" charset="0"/>
                <a:cs typeface="Times New Roman" pitchFamily="18" charset="0"/>
              </a:rPr>
              <a:t>2 x 300=</a:t>
            </a:r>
          </a:p>
          <a:p>
            <a:r>
              <a:rPr lang="lt-LT" dirty="0" smtClean="0">
                <a:latin typeface="Times New Roman" pitchFamily="18" charset="0"/>
                <a:cs typeface="Times New Roman" pitchFamily="18" charset="0"/>
              </a:rPr>
              <a:t>5 x 600=</a:t>
            </a:r>
            <a:endParaRPr lang="lt-LT" dirty="0">
              <a:latin typeface="Times New Roman" pitchFamily="18" charset="0"/>
              <a:cs typeface="Times New Roman" pitchFamily="18" charset="0"/>
            </a:endParaRPr>
          </a:p>
        </p:txBody>
      </p:sp>
      <p:sp>
        <p:nvSpPr>
          <p:cNvPr id="6" name="Turinio vietos rezervavimo ženklas 5"/>
          <p:cNvSpPr>
            <a:spLocks noGrp="1"/>
          </p:cNvSpPr>
          <p:nvPr>
            <p:ph sz="quarter" idx="4"/>
          </p:nvPr>
        </p:nvSpPr>
        <p:spPr>
          <a:xfrm>
            <a:off x="4718304" y="1916832"/>
            <a:ext cx="4041775" cy="4677887"/>
          </a:xfrm>
        </p:spPr>
        <p:txBody>
          <a:bodyPr/>
          <a:lstStyle/>
          <a:p>
            <a:r>
              <a:rPr lang="lt-LT" dirty="0" smtClean="0">
                <a:latin typeface="Times New Roman" pitchFamily="18" charset="0"/>
                <a:cs typeface="Times New Roman" pitchFamily="18" charset="0"/>
              </a:rPr>
              <a:t>600 : 20=</a:t>
            </a:r>
          </a:p>
          <a:p>
            <a:r>
              <a:rPr lang="lt-LT" dirty="0" smtClean="0">
                <a:latin typeface="Times New Roman" pitchFamily="18" charset="0"/>
                <a:cs typeface="Times New Roman" pitchFamily="18" charset="0"/>
              </a:rPr>
              <a:t>3000 : 30=</a:t>
            </a:r>
          </a:p>
          <a:p>
            <a:r>
              <a:rPr lang="lt-LT" dirty="0" smtClean="0">
                <a:latin typeface="Times New Roman" pitchFamily="18" charset="0"/>
                <a:cs typeface="Times New Roman" pitchFamily="18" charset="0"/>
              </a:rPr>
              <a:t>9000 : 90=</a:t>
            </a:r>
          </a:p>
          <a:p>
            <a:r>
              <a:rPr lang="lt-LT" dirty="0" smtClean="0">
                <a:latin typeface="Times New Roman" pitchFamily="18" charset="0"/>
                <a:cs typeface="Times New Roman" pitchFamily="18" charset="0"/>
              </a:rPr>
              <a:t>15000 : 30=</a:t>
            </a:r>
          </a:p>
          <a:p>
            <a:r>
              <a:rPr lang="lt-LT" dirty="0" smtClean="0">
                <a:latin typeface="Times New Roman" pitchFamily="18" charset="0"/>
                <a:cs typeface="Times New Roman" pitchFamily="18" charset="0"/>
              </a:rPr>
              <a:t>(100 x 70) + (8000 x 1000)=</a:t>
            </a:r>
          </a:p>
          <a:p>
            <a:r>
              <a:rPr lang="lt-LT" dirty="0" smtClean="0">
                <a:latin typeface="Times New Roman" pitchFamily="18" charset="0"/>
                <a:cs typeface="Times New Roman" pitchFamily="18" charset="0"/>
              </a:rPr>
              <a:t>(3000 x 2000) + 30 000=</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08720"/>
            <a:ext cx="8229600" cy="5665816"/>
          </a:xfrm>
        </p:spPr>
        <p:txBody>
          <a:bodyPr/>
          <a:lstStyle/>
          <a:p>
            <a:pPr lvl="0" algn="just"/>
            <a:r>
              <a:rPr lang="lt-LT" dirty="0" smtClean="0"/>
              <a:t>Spręsti labai paprastus tekstinius uždavinius, pvz.:</a:t>
            </a:r>
          </a:p>
          <a:p>
            <a:pPr lvl="0" algn="just">
              <a:buNone/>
            </a:pPr>
            <a:endParaRPr lang="lt-LT" dirty="0" smtClean="0"/>
          </a:p>
          <a:p>
            <a:pPr algn="just"/>
            <a:r>
              <a:rPr lang="lt-LT" dirty="0" smtClean="0">
                <a:latin typeface="Times New Roman" pitchFamily="18" charset="0"/>
                <a:cs typeface="Times New Roman" pitchFamily="18" charset="0"/>
              </a:rPr>
              <a:t>Mama turėjo 25 Lt. Turguje pirko daržovių ir sumokėjo 15 Lt. Kiek pinigų mamai liko?</a:t>
            </a:r>
          </a:p>
          <a:p>
            <a:pPr algn="just"/>
            <a:r>
              <a:rPr lang="lt-LT" dirty="0" smtClean="0">
                <a:latin typeface="Times New Roman" pitchFamily="18" charset="0"/>
                <a:cs typeface="Times New Roman" pitchFamily="18" charset="0"/>
              </a:rPr>
              <a:t>Saulius suvalgė 2 saldainius, 3 saldainius davė draugams. Kiek saldainių turėjo Saulius?</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521800"/>
          </a:xfrm>
        </p:spPr>
        <p:txBody>
          <a:bodyPr/>
          <a:lstStyle/>
          <a:p>
            <a:pPr lvl="0"/>
            <a:r>
              <a:rPr lang="lt-LT" dirty="0" smtClean="0"/>
              <a:t>Nubraižyti  geometrines figūras, kai nurodytas kraštinių ilgis.</a:t>
            </a:r>
          </a:p>
          <a:p>
            <a:pPr lvl="0">
              <a:buNone/>
            </a:pPr>
            <a:endParaRPr lang="lt-LT" dirty="0" smtClean="0"/>
          </a:p>
          <a:p>
            <a:pPr lvl="0"/>
            <a:r>
              <a:rPr lang="lt-LT" dirty="0" smtClean="0"/>
              <a:t>Apskaičiuoti geometrinių figūrų plotą, perimetrą, kai šalia išspręstas pavyzdys.</a:t>
            </a:r>
          </a:p>
          <a:p>
            <a:pPr lvl="0">
              <a:buNone/>
            </a:pPr>
            <a:endParaRPr lang="lt-LT" dirty="0" smtClean="0"/>
          </a:p>
          <a:p>
            <a:pPr lvl="0"/>
            <a:r>
              <a:rPr lang="lt-LT" dirty="0" smtClean="0"/>
              <a:t>Apskaičiuoti nežinomą trikampio, stačiakampio kraštinę, kai šalia išspręstas pavyzdys.</a:t>
            </a:r>
          </a:p>
          <a:p>
            <a:pPr lvl="0">
              <a:buNone/>
            </a:pPr>
            <a:endParaRPr lang="lt-LT" dirty="0" smtClean="0"/>
          </a:p>
          <a:p>
            <a:pPr lvl="0"/>
            <a:r>
              <a:rPr lang="lt-LT" dirty="0" smtClean="0"/>
              <a:t>Užpildyti romėniškų skaičių lentelę, naudojantis atramine medžiaga.</a:t>
            </a:r>
          </a:p>
          <a:p>
            <a:pPr>
              <a:buNone/>
            </a:pPr>
            <a:endParaRPr lang="lt-L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24744"/>
            <a:ext cx="8229600" cy="5449792"/>
          </a:xfrm>
        </p:spPr>
        <p:txBody>
          <a:bodyPr/>
          <a:lstStyle/>
          <a:p>
            <a:pPr lvl="0"/>
            <a:r>
              <a:rPr lang="lt-LT" dirty="0" smtClean="0"/>
              <a:t>Apvalinti skaičius iki dešimčių, šimtų.</a:t>
            </a:r>
          </a:p>
          <a:p>
            <a:pPr lvl="0"/>
            <a:endParaRPr lang="lt-LT" dirty="0" smtClean="0"/>
          </a:p>
          <a:p>
            <a:pPr lvl="0"/>
            <a:r>
              <a:rPr lang="lt-LT" dirty="0" smtClean="0"/>
              <a:t>Skaidyti skaičius į skyrius</a:t>
            </a:r>
          </a:p>
          <a:p>
            <a:pPr lvl="0">
              <a:buNone/>
            </a:pPr>
            <a:endParaRPr lang="lt-LT" dirty="0" smtClean="0"/>
          </a:p>
          <a:p>
            <a:pPr lvl="0">
              <a:buNone/>
            </a:pPr>
            <a:r>
              <a:rPr lang="lt-LT" dirty="0" smtClean="0">
                <a:latin typeface="Times New Roman" pitchFamily="18" charset="0"/>
                <a:cs typeface="Times New Roman" pitchFamily="18" charset="0"/>
              </a:rPr>
              <a:t>   123 = 100 + 20 + 3                300 + 40 + 3 = 343</a:t>
            </a:r>
          </a:p>
          <a:p>
            <a:pPr>
              <a:buNone/>
            </a:pPr>
            <a:r>
              <a:rPr lang="lt-LT" dirty="0" smtClean="0">
                <a:latin typeface="Times New Roman" pitchFamily="18" charset="0"/>
                <a:cs typeface="Times New Roman" pitchFamily="18" charset="0"/>
              </a:rPr>
              <a:t>   568 = 500 + 60 + 8              2000 + 50 + 2= 2052</a:t>
            </a:r>
          </a:p>
          <a:p>
            <a:pPr>
              <a:buNone/>
            </a:pPr>
            <a:endParaRPr lang="lt-LT" dirty="0" smtClean="0">
              <a:latin typeface="Times New Roman" pitchFamily="18" charset="0"/>
              <a:cs typeface="Times New Roman" pitchFamily="18" charset="0"/>
            </a:endParaRPr>
          </a:p>
          <a:p>
            <a:pPr lvl="0"/>
            <a:r>
              <a:rPr lang="lt-LT" dirty="0" smtClean="0">
                <a:latin typeface="Times New Roman" pitchFamily="18" charset="0"/>
                <a:cs typeface="Times New Roman" pitchFamily="18" charset="0"/>
              </a:rPr>
              <a:t>Įrašyti skaičius, kad būtų teisinga lygybė</a:t>
            </a:r>
          </a:p>
          <a:p>
            <a:pPr>
              <a:buNone/>
            </a:pPr>
            <a:r>
              <a:rPr lang="lt-LT" dirty="0" smtClean="0">
                <a:latin typeface="Times New Roman" pitchFamily="18" charset="0"/>
                <a:cs typeface="Times New Roman" pitchFamily="18" charset="0"/>
              </a:rPr>
              <a:t>56 + _____= 60       129 + _____= 200</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r>
              <a:rPr lang="lt-LT" sz="3100" dirty="0" smtClean="0"/>
              <a:t>Įrašyti skaičius, kad būtų teisinga lygybė</a:t>
            </a:r>
            <a:r>
              <a:rPr lang="lt-LT" dirty="0" smtClean="0"/>
              <a:t/>
            </a:r>
            <a:br>
              <a:rPr lang="lt-LT" dirty="0" smtClean="0"/>
            </a:br>
            <a:endParaRPr lang="lt-LT" dirty="0"/>
          </a:p>
        </p:txBody>
      </p:sp>
      <p:sp>
        <p:nvSpPr>
          <p:cNvPr id="5" name="Turinio vietos rezervavimo ženklas 4"/>
          <p:cNvSpPr>
            <a:spLocks noGrp="1"/>
          </p:cNvSpPr>
          <p:nvPr>
            <p:ph idx="1"/>
          </p:nvPr>
        </p:nvSpPr>
        <p:spPr/>
        <p:txBody>
          <a:bodyPr/>
          <a:lstStyle/>
          <a:p>
            <a:pPr>
              <a:buNone/>
            </a:pPr>
            <a:r>
              <a:rPr lang="lt-LT" dirty="0" smtClean="0">
                <a:latin typeface="Times New Roman" pitchFamily="18" charset="0"/>
                <a:cs typeface="Times New Roman" pitchFamily="18" charset="0"/>
              </a:rPr>
              <a:t>    45*             13*           57*</a:t>
            </a:r>
          </a:p>
          <a:p>
            <a:pPr>
              <a:buNone/>
            </a:pPr>
            <a:r>
              <a:rPr lang="lt-LT" dirty="0" smtClean="0">
                <a:latin typeface="Times New Roman" pitchFamily="18" charset="0"/>
                <a:cs typeface="Times New Roman" pitchFamily="18" charset="0"/>
              </a:rPr>
              <a:t> + 4*5          +*47         - *45</a:t>
            </a:r>
          </a:p>
          <a:p>
            <a:pPr>
              <a:buNone/>
            </a:pPr>
            <a:r>
              <a:rPr lang="lt-LT" dirty="0" smtClean="0">
                <a:latin typeface="Times New Roman" pitchFamily="18" charset="0"/>
                <a:cs typeface="Times New Roman" pitchFamily="18" charset="0"/>
              </a:rPr>
              <a:t>    888             582           133</a:t>
            </a:r>
          </a:p>
          <a:p>
            <a:pPr>
              <a:buNone/>
            </a:pPr>
            <a:endParaRPr lang="lt-LT" dirty="0"/>
          </a:p>
        </p:txBody>
      </p:sp>
      <p:cxnSp>
        <p:nvCxnSpPr>
          <p:cNvPr id="7" name="Tiesioji jungtis 6"/>
          <p:cNvCxnSpPr/>
          <p:nvPr/>
        </p:nvCxnSpPr>
        <p:spPr>
          <a:xfrm>
            <a:off x="755576" y="3212976"/>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Tiesioji jungtis 8"/>
          <p:cNvCxnSpPr/>
          <p:nvPr/>
        </p:nvCxnSpPr>
        <p:spPr>
          <a:xfrm>
            <a:off x="2555776" y="321297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Tiesioji jungtis 10"/>
          <p:cNvCxnSpPr/>
          <p:nvPr/>
        </p:nvCxnSpPr>
        <p:spPr>
          <a:xfrm>
            <a:off x="4139952" y="3212976"/>
            <a:ext cx="79208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08720"/>
            <a:ext cx="8229600" cy="5665816"/>
          </a:xfrm>
        </p:spPr>
        <p:txBody>
          <a:bodyPr/>
          <a:lstStyle/>
          <a:p>
            <a:pPr lvl="0"/>
            <a:r>
              <a:rPr lang="lt-LT" dirty="0" smtClean="0">
                <a:latin typeface="Times New Roman" pitchFamily="18" charset="0"/>
                <a:cs typeface="Times New Roman" pitchFamily="18" charset="0"/>
              </a:rPr>
              <a:t>Surašyti skaičius mažėjančia arba didėjančia tvarka</a:t>
            </a:r>
          </a:p>
          <a:p>
            <a:pPr lvl="0">
              <a:buNone/>
            </a:pPr>
            <a:r>
              <a:rPr lang="lt-LT" dirty="0" smtClean="0">
                <a:latin typeface="Times New Roman" pitchFamily="18" charset="0"/>
                <a:cs typeface="Times New Roman" pitchFamily="18" charset="0"/>
              </a:rPr>
              <a:t>134, 2376, 2345, 8902, 12, 1, 4095</a:t>
            </a:r>
          </a:p>
          <a:p>
            <a:pPr>
              <a:buNone/>
            </a:pPr>
            <a:r>
              <a:rPr lang="lt-LT" dirty="0" smtClean="0">
                <a:latin typeface="Times New Roman" pitchFamily="18" charset="0"/>
                <a:cs typeface="Times New Roman" pitchFamily="18" charset="0"/>
              </a:rPr>
              <a:t> </a:t>
            </a:r>
          </a:p>
          <a:p>
            <a:pPr lvl="0"/>
            <a:r>
              <a:rPr lang="lt-LT" dirty="0" smtClean="0">
                <a:latin typeface="Times New Roman" pitchFamily="18" charset="0"/>
                <a:cs typeface="Times New Roman" pitchFamily="18" charset="0"/>
              </a:rPr>
              <a:t>Surašyti visus skaičius mažesnius už 49, bet didesnius už 34.</a:t>
            </a:r>
          </a:p>
          <a:p>
            <a:pPr>
              <a:buNone/>
            </a:pPr>
            <a:r>
              <a:rPr lang="lt-LT" dirty="0" smtClean="0">
                <a:latin typeface="Times New Roman" pitchFamily="18" charset="0"/>
                <a:cs typeface="Times New Roman" pitchFamily="18" charset="0"/>
              </a:rPr>
              <a:t> </a:t>
            </a:r>
          </a:p>
          <a:p>
            <a:r>
              <a:rPr lang="lt-LT" dirty="0" smtClean="0">
                <a:latin typeface="Times New Roman" pitchFamily="18" charset="0"/>
                <a:cs typeface="Times New Roman" pitchFamily="18" charset="0"/>
              </a:rPr>
              <a:t>Pratęsti skaičių sekas        1, 3, 6, 9, ... </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gn="just"/>
            <a:r>
              <a:rPr lang="lt-LT" dirty="0" smtClean="0">
                <a:latin typeface="Times New Roman" pitchFamily="18" charset="0"/>
                <a:cs typeface="Times New Roman" pitchFamily="18" charset="0"/>
              </a:rPr>
              <a:t>Rekomendacijoje visos pateiktos užduotys yra  rekomendacinio pobūdžio pavyzdžiai.</a:t>
            </a:r>
          </a:p>
          <a:p>
            <a:pPr algn="just">
              <a:buNone/>
            </a:pP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 užduotys turi būti pasirenkamos priklausomai nuo individualiai mokiniui keliamų ugdymo tikslų.</a:t>
            </a:r>
          </a:p>
          <a:p>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836712"/>
            <a:ext cx="8229600" cy="5737824"/>
          </a:xfrm>
        </p:spPr>
        <p:txBody>
          <a:bodyPr/>
          <a:lstStyle/>
          <a:p>
            <a:pPr lvl="0" algn="just"/>
            <a:r>
              <a:rPr lang="lt-LT" dirty="0" smtClean="0"/>
              <a:t>Mokiniams būtina atraminė medžiaga (taisyklės, daugybos lentelės, matų lentelės, pavyzdžiai).</a:t>
            </a:r>
          </a:p>
          <a:p>
            <a:pPr lvl="0" algn="just">
              <a:buNone/>
            </a:pPr>
            <a:endParaRPr lang="lt-LT" dirty="0" smtClean="0"/>
          </a:p>
          <a:p>
            <a:pPr lvl="0" algn="just"/>
            <a:r>
              <a:rPr lang="lt-LT" dirty="0" smtClean="0"/>
              <a:t>Svarbu, kad mokiniui užduotis nebūtų per sunki, pavyzdžiui  jeigu mokinys nemoka atlikti dalybos kampu veiksmų, tai tokių užduočių ir neturėtų būti. Pirmiausia reikia mokiniui paaiškinti, kaip reikia atlikti užduotį, nurodyti kelis pavyzdžius, kuriais jis galėtų naudotis ir tuomet pateikti užduotis, kuriose reikia dalinti.</a:t>
            </a:r>
          </a:p>
          <a:p>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80728"/>
            <a:ext cx="8229600" cy="5593808"/>
          </a:xfrm>
        </p:spPr>
        <p:txBody>
          <a:bodyPr/>
          <a:lstStyle/>
          <a:p>
            <a:pPr lvl="0" algn="just"/>
            <a:r>
              <a:rPr lang="lt-LT" dirty="0" smtClean="0"/>
              <a:t>Užduotis galima: </a:t>
            </a:r>
          </a:p>
          <a:p>
            <a:pPr lvl="0"/>
            <a:r>
              <a:rPr lang="lt-LT" dirty="0" smtClean="0"/>
              <a:t>pateikti nukopijavus ant lapo; mokinys sprendžia į sąsiuvinį;</a:t>
            </a:r>
          </a:p>
          <a:p>
            <a:pPr lvl="0"/>
            <a:r>
              <a:rPr lang="lt-LT" dirty="0" smtClean="0"/>
              <a:t>pateikti nukopijavus ant lapo; mokinys sprendžia į lapą;</a:t>
            </a:r>
          </a:p>
          <a:p>
            <a:pPr lvl="0"/>
            <a:r>
              <a:rPr lang="lt-LT" dirty="0" smtClean="0"/>
              <a:t>nukopijuoti ant lapo, iškirpti užduotį ir įklijuoti į mokinio sąsiuvinį;</a:t>
            </a:r>
          </a:p>
          <a:p>
            <a:pPr lvl="0"/>
            <a:r>
              <a:rPr lang="lt-LT" dirty="0" smtClean="0"/>
              <a:t>parašyti užduotį į mokinio sąsiuvinį.</a:t>
            </a:r>
          </a:p>
          <a:p>
            <a:pPr lvl="0" algn="just">
              <a:buNone/>
            </a:pPr>
            <a:endParaRPr lang="lt-LT" dirty="0" smtClean="0"/>
          </a:p>
          <a:p>
            <a:pPr lvl="0" algn="just"/>
            <a:r>
              <a:rPr lang="lt-LT" dirty="0" smtClean="0"/>
              <a:t>Rekomenduojama naudoti pratybas, vadovėlius skirtus žemesnių klasių mokiniams</a:t>
            </a:r>
          </a:p>
          <a:p>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24744"/>
            <a:ext cx="8229600" cy="1066800"/>
          </a:xfrm>
        </p:spPr>
        <p:txBody>
          <a:bodyPr>
            <a:normAutofit/>
          </a:bodyPr>
          <a:lstStyle/>
          <a:p>
            <a:pPr algn="ctr"/>
            <a:r>
              <a:rPr lang="lt-LT" sz="2400" i="1" dirty="0" smtClean="0"/>
              <a:t>Rekomenduojamos užduotys matematikos pamokoms</a:t>
            </a:r>
            <a:r>
              <a:rPr lang="lt-LT" sz="2400" dirty="0" smtClean="0"/>
              <a:t/>
            </a:r>
            <a:br>
              <a:rPr lang="lt-LT" sz="2400" dirty="0" smtClean="0"/>
            </a:br>
            <a:endParaRPr lang="lt-LT" sz="2400" dirty="0"/>
          </a:p>
        </p:txBody>
      </p:sp>
      <p:sp>
        <p:nvSpPr>
          <p:cNvPr id="3" name="Turinio vietos rezervavimo ženklas 2"/>
          <p:cNvSpPr>
            <a:spLocks noGrp="1"/>
          </p:cNvSpPr>
          <p:nvPr>
            <p:ph idx="1"/>
          </p:nvPr>
        </p:nvSpPr>
        <p:spPr/>
        <p:txBody>
          <a:bodyPr/>
          <a:lstStyle/>
          <a:p>
            <a:pPr algn="just"/>
            <a:r>
              <a:rPr lang="lt-LT" dirty="0" smtClean="0"/>
              <a:t>Jeigu mokinys negeba atlikti užduočių, kurios yra tos klasės vadovėlyje, tuomet reiktų mokiniui pateikti tokių užduočių, kurias jis gebėtų atlikti savarankiškai ir pasistengęs gautų gerą įvertinimą. </a:t>
            </a:r>
          </a:p>
          <a:p>
            <a:pPr>
              <a:buNone/>
            </a:pPr>
            <a:endParaRPr lang="lt-L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521800"/>
          </a:xfrm>
        </p:spPr>
        <p:txBody>
          <a:bodyPr/>
          <a:lstStyle/>
          <a:p>
            <a:pPr lvl="0" algn="just"/>
            <a:r>
              <a:rPr lang="lt-LT" dirty="0" smtClean="0"/>
              <a:t>Surašyti atsakymus į daugybos lentelę. Vėliau ją gali naudoti pamokose.</a:t>
            </a:r>
          </a:p>
          <a:p>
            <a:pPr lvl="0" algn="just">
              <a:buNone/>
            </a:pPr>
            <a:endParaRPr lang="lt-LT" dirty="0" smtClean="0"/>
          </a:p>
          <a:p>
            <a:pPr lvl="0" algn="just"/>
            <a:r>
              <a:rPr lang="lt-LT" dirty="0" smtClean="0"/>
              <a:t>Užpildyti matų lentelę. Vėliau ją gali naudoti pamokose.</a:t>
            </a:r>
          </a:p>
          <a:p>
            <a:pPr lvl="0" algn="just">
              <a:buNone/>
            </a:pPr>
            <a:endParaRPr lang="lt-LT" dirty="0" smtClean="0"/>
          </a:p>
          <a:p>
            <a:pPr lvl="0" algn="just"/>
            <a:r>
              <a:rPr lang="lt-LT" dirty="0" smtClean="0"/>
              <a:t>Smulkinti, stambinti matinius skaičius, naudojantis atramine medžiaga.</a:t>
            </a:r>
          </a:p>
          <a:p>
            <a:pPr algn="just">
              <a:buNone/>
            </a:pPr>
            <a:r>
              <a:rPr lang="lt-LT" dirty="0" smtClean="0">
                <a:latin typeface="Times New Roman" pitchFamily="18" charset="0"/>
                <a:cs typeface="Times New Roman" pitchFamily="18" charset="0"/>
              </a:rPr>
              <a:t>1 kg 300 g =  __g           145 cm = ___</a:t>
            </a:r>
            <a:r>
              <a:rPr lang="lt-LT" dirty="0" err="1" smtClean="0">
                <a:latin typeface="Times New Roman" pitchFamily="18" charset="0"/>
                <a:cs typeface="Times New Roman" pitchFamily="18" charset="0"/>
              </a:rPr>
              <a:t>m____cm</a:t>
            </a:r>
            <a:endParaRPr lang="lt-LT" dirty="0" smtClean="0">
              <a:latin typeface="Times New Roman" pitchFamily="18" charset="0"/>
              <a:cs typeface="Times New Roman" pitchFamily="18" charset="0"/>
            </a:endParaRPr>
          </a:p>
          <a:p>
            <a:pPr>
              <a:buNone/>
            </a:pPr>
            <a:endParaRPr lang="lt-LT" dirty="0" smtClean="0"/>
          </a:p>
          <a:p>
            <a:pPr lvl="0" algn="just"/>
            <a:endParaRPr lang="lt-LT" dirty="0" smtClean="0"/>
          </a:p>
          <a:p>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521800"/>
          </a:xfrm>
        </p:spPr>
        <p:txBody>
          <a:bodyPr/>
          <a:lstStyle/>
          <a:p>
            <a:pPr lvl="0"/>
            <a:r>
              <a:rPr lang="lt-LT" dirty="0" smtClean="0"/>
              <a:t>Spręsti aritmetinius veiksmus. </a:t>
            </a:r>
          </a:p>
          <a:p>
            <a:pPr lvl="0">
              <a:buNone/>
            </a:pPr>
            <a:endParaRPr lang="lt-LT" dirty="0" smtClean="0"/>
          </a:p>
          <a:p>
            <a:r>
              <a:rPr lang="lt-LT" dirty="0" smtClean="0">
                <a:latin typeface="Times New Roman" pitchFamily="18" charset="0"/>
                <a:cs typeface="Times New Roman" pitchFamily="18" charset="0"/>
              </a:rPr>
              <a:t>123 + 987=       </a:t>
            </a:r>
          </a:p>
          <a:p>
            <a:r>
              <a:rPr lang="lt-LT" dirty="0" smtClean="0">
                <a:latin typeface="Times New Roman" pitchFamily="18" charset="0"/>
                <a:cs typeface="Times New Roman" pitchFamily="18" charset="0"/>
              </a:rPr>
              <a:t>578 – 489=       </a:t>
            </a:r>
          </a:p>
          <a:p>
            <a:r>
              <a:rPr lang="lt-LT" dirty="0" smtClean="0">
                <a:latin typeface="Times New Roman" pitchFamily="18" charset="0"/>
                <a:cs typeface="Times New Roman" pitchFamily="18" charset="0"/>
              </a:rPr>
              <a:t>453 x 5=         </a:t>
            </a:r>
          </a:p>
          <a:p>
            <a:r>
              <a:rPr lang="lt-LT" dirty="0" smtClean="0">
                <a:latin typeface="Times New Roman" pitchFamily="18" charset="0"/>
                <a:cs typeface="Times New Roman" pitchFamily="18" charset="0"/>
              </a:rPr>
              <a:t>135 x 72=           </a:t>
            </a:r>
          </a:p>
          <a:p>
            <a:r>
              <a:rPr lang="lt-LT" dirty="0" smtClean="0">
                <a:latin typeface="Times New Roman" pitchFamily="18" charset="0"/>
                <a:cs typeface="Times New Roman" pitchFamily="18" charset="0"/>
              </a:rPr>
              <a:t>984 : 6=</a:t>
            </a:r>
          </a:p>
          <a:p>
            <a:pPr>
              <a:buNone/>
            </a:pPr>
            <a:endParaRPr lang="lt-L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96752"/>
            <a:ext cx="8229600" cy="5377784"/>
          </a:xfrm>
        </p:spPr>
        <p:txBody>
          <a:bodyPr/>
          <a:lstStyle/>
          <a:p>
            <a:pPr lvl="0"/>
            <a:r>
              <a:rPr lang="lt-LT" dirty="0" smtClean="0"/>
              <a:t>Spęsti reiškinius, kai šalia išspręstas pavyzdys.</a:t>
            </a:r>
          </a:p>
          <a:p>
            <a:pPr>
              <a:buNone/>
            </a:pPr>
            <a:r>
              <a:rPr lang="lt-LT" dirty="0" smtClean="0"/>
              <a:t> </a:t>
            </a:r>
          </a:p>
          <a:p>
            <a:pPr>
              <a:buNone/>
            </a:pPr>
            <a:r>
              <a:rPr lang="lt-LT" dirty="0" smtClean="0">
                <a:latin typeface="Times New Roman" pitchFamily="18" charset="0"/>
                <a:cs typeface="Times New Roman" pitchFamily="18" charset="0"/>
              </a:rPr>
              <a:t>(125 + 678) x 5= 4015</a:t>
            </a:r>
          </a:p>
          <a:p>
            <a:pPr>
              <a:buNone/>
            </a:pPr>
            <a:r>
              <a:rPr lang="lt-LT" dirty="0" smtClean="0">
                <a:latin typeface="Times New Roman" pitchFamily="18" charset="0"/>
                <a:cs typeface="Times New Roman" pitchFamily="18" charset="0"/>
              </a:rPr>
              <a:t>	 </a:t>
            </a:r>
          </a:p>
          <a:p>
            <a:pPr>
              <a:buNone/>
            </a:pPr>
            <a:r>
              <a:rPr lang="lt-LT" dirty="0" smtClean="0">
                <a:latin typeface="Times New Roman" pitchFamily="18" charset="0"/>
                <a:cs typeface="Times New Roman" pitchFamily="18" charset="0"/>
              </a:rPr>
              <a:t> 1) 125              803</a:t>
            </a:r>
          </a:p>
          <a:p>
            <a:pPr>
              <a:buNone/>
            </a:pPr>
            <a:r>
              <a:rPr lang="lt-LT" dirty="0" smtClean="0">
                <a:latin typeface="Times New Roman" pitchFamily="18" charset="0"/>
                <a:cs typeface="Times New Roman" pitchFamily="18" charset="0"/>
              </a:rPr>
              <a:t>  + 678           x     5</a:t>
            </a:r>
          </a:p>
          <a:p>
            <a:pPr>
              <a:buNone/>
            </a:pPr>
            <a:r>
              <a:rPr lang="lt-LT" dirty="0" smtClean="0">
                <a:latin typeface="Times New Roman" pitchFamily="18" charset="0"/>
                <a:cs typeface="Times New Roman" pitchFamily="18" charset="0"/>
              </a:rPr>
              <a:t>     803             4015</a:t>
            </a:r>
          </a:p>
          <a:p>
            <a:pPr>
              <a:buNone/>
            </a:pPr>
            <a:endParaRPr lang="lt-LT" dirty="0" smtClean="0">
              <a:latin typeface="Times New Roman" pitchFamily="18" charset="0"/>
              <a:cs typeface="Times New Roman" pitchFamily="18" charset="0"/>
            </a:endParaRPr>
          </a:p>
          <a:p>
            <a:endParaRPr lang="lt-LT" dirty="0"/>
          </a:p>
        </p:txBody>
      </p:sp>
      <p:cxnSp>
        <p:nvCxnSpPr>
          <p:cNvPr id="5" name="Tiesioji jungtis 4"/>
          <p:cNvCxnSpPr/>
          <p:nvPr/>
        </p:nvCxnSpPr>
        <p:spPr>
          <a:xfrm>
            <a:off x="827584" y="3933056"/>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Tiesioji jungtis 6"/>
          <p:cNvCxnSpPr/>
          <p:nvPr/>
        </p:nvCxnSpPr>
        <p:spPr>
          <a:xfrm>
            <a:off x="2555776" y="3933056"/>
            <a:ext cx="12241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1143000"/>
            <a:ext cx="8382000" cy="845840"/>
          </a:xfrm>
        </p:spPr>
        <p:txBody>
          <a:bodyPr>
            <a:normAutofit fontScale="90000"/>
          </a:bodyPr>
          <a:lstStyle/>
          <a:p>
            <a:pPr lvl="0"/>
            <a:r>
              <a:rPr lang="lt-LT" dirty="0" smtClean="0"/>
              <a:t>Skaičiuoti mintinai</a:t>
            </a:r>
            <a:br>
              <a:rPr lang="lt-LT" dirty="0" smtClean="0"/>
            </a:br>
            <a:endParaRPr lang="lt-LT" dirty="0"/>
          </a:p>
        </p:txBody>
      </p:sp>
      <p:sp>
        <p:nvSpPr>
          <p:cNvPr id="5" name="Turinio vietos rezervavimo ženklas 4"/>
          <p:cNvSpPr>
            <a:spLocks noGrp="1"/>
          </p:cNvSpPr>
          <p:nvPr>
            <p:ph sz="quarter" idx="2"/>
          </p:nvPr>
        </p:nvSpPr>
        <p:spPr>
          <a:xfrm>
            <a:off x="381000" y="2060848"/>
            <a:ext cx="4041648" cy="4533871"/>
          </a:xfrm>
        </p:spPr>
        <p:txBody>
          <a:bodyPr/>
          <a:lstStyle/>
          <a:p>
            <a:r>
              <a:rPr lang="lt-LT" dirty="0" smtClean="0">
                <a:latin typeface="Times New Roman" pitchFamily="18" charset="0"/>
                <a:cs typeface="Times New Roman" pitchFamily="18" charset="0"/>
              </a:rPr>
              <a:t>456 + 1=</a:t>
            </a:r>
          </a:p>
          <a:p>
            <a:r>
              <a:rPr lang="lt-LT" dirty="0" smtClean="0">
                <a:latin typeface="Times New Roman" pitchFamily="18" charset="0"/>
                <a:cs typeface="Times New Roman" pitchFamily="18" charset="0"/>
              </a:rPr>
              <a:t>567 – 7=</a:t>
            </a:r>
          </a:p>
          <a:p>
            <a:r>
              <a:rPr lang="lt-LT" dirty="0" smtClean="0">
                <a:latin typeface="Times New Roman" pitchFamily="18" charset="0"/>
                <a:cs typeface="Times New Roman" pitchFamily="18" charset="0"/>
              </a:rPr>
              <a:t>324 + 20=</a:t>
            </a:r>
          </a:p>
          <a:p>
            <a:r>
              <a:rPr lang="lt-LT" dirty="0" smtClean="0">
                <a:latin typeface="Times New Roman" pitchFamily="18" charset="0"/>
                <a:cs typeface="Times New Roman" pitchFamily="18" charset="0"/>
              </a:rPr>
              <a:t>125 – 20=</a:t>
            </a:r>
          </a:p>
          <a:p>
            <a:r>
              <a:rPr lang="lt-LT" dirty="0" smtClean="0">
                <a:latin typeface="Times New Roman" pitchFamily="18" charset="0"/>
                <a:cs typeface="Times New Roman" pitchFamily="18" charset="0"/>
              </a:rPr>
              <a:t>4593 -593=</a:t>
            </a:r>
          </a:p>
          <a:p>
            <a:r>
              <a:rPr lang="lt-LT" dirty="0" smtClean="0">
                <a:latin typeface="Times New Roman" pitchFamily="18" charset="0"/>
                <a:cs typeface="Times New Roman" pitchFamily="18" charset="0"/>
              </a:rPr>
              <a:t>1234 – 234=</a:t>
            </a:r>
          </a:p>
          <a:p>
            <a:r>
              <a:rPr lang="lt-LT" dirty="0" smtClean="0">
                <a:latin typeface="Times New Roman" pitchFamily="18" charset="0"/>
                <a:cs typeface="Times New Roman" pitchFamily="18" charset="0"/>
              </a:rPr>
              <a:t>300 + 500=</a:t>
            </a:r>
          </a:p>
          <a:p>
            <a:endParaRPr lang="lt-LT" dirty="0">
              <a:latin typeface="Times New Roman" pitchFamily="18" charset="0"/>
              <a:cs typeface="Times New Roman" pitchFamily="18" charset="0"/>
            </a:endParaRPr>
          </a:p>
        </p:txBody>
      </p:sp>
      <p:sp>
        <p:nvSpPr>
          <p:cNvPr id="6" name="Turinio vietos rezervavimo ženklas 5"/>
          <p:cNvSpPr>
            <a:spLocks noGrp="1"/>
          </p:cNvSpPr>
          <p:nvPr>
            <p:ph sz="quarter" idx="4"/>
          </p:nvPr>
        </p:nvSpPr>
        <p:spPr>
          <a:xfrm>
            <a:off x="4718304" y="1916832"/>
            <a:ext cx="4041775" cy="4677887"/>
          </a:xfrm>
        </p:spPr>
        <p:txBody>
          <a:bodyPr/>
          <a:lstStyle/>
          <a:p>
            <a:r>
              <a:rPr lang="lt-LT" dirty="0" smtClean="0">
                <a:latin typeface="Times New Roman" pitchFamily="18" charset="0"/>
                <a:cs typeface="Times New Roman" pitchFamily="18" charset="0"/>
              </a:rPr>
              <a:t>12 x 2=</a:t>
            </a:r>
          </a:p>
          <a:p>
            <a:r>
              <a:rPr lang="lt-LT" dirty="0" smtClean="0">
                <a:latin typeface="Times New Roman" pitchFamily="18" charset="0"/>
                <a:cs typeface="Times New Roman" pitchFamily="18" charset="0"/>
              </a:rPr>
              <a:t>21 x 3=</a:t>
            </a:r>
          </a:p>
          <a:p>
            <a:r>
              <a:rPr lang="lt-LT" dirty="0" smtClean="0">
                <a:latin typeface="Times New Roman" pitchFamily="18" charset="0"/>
                <a:cs typeface="Times New Roman" pitchFamily="18" charset="0"/>
              </a:rPr>
              <a:t>201 x 2=</a:t>
            </a:r>
          </a:p>
          <a:p>
            <a:r>
              <a:rPr lang="lt-LT" dirty="0" smtClean="0">
                <a:latin typeface="Times New Roman" pitchFamily="18" charset="0"/>
                <a:cs typeface="Times New Roman" pitchFamily="18" charset="0"/>
              </a:rPr>
              <a:t>8 : 2=</a:t>
            </a:r>
          </a:p>
          <a:p>
            <a:r>
              <a:rPr lang="lt-LT" dirty="0" smtClean="0">
                <a:latin typeface="Times New Roman" pitchFamily="18" charset="0"/>
                <a:cs typeface="Times New Roman" pitchFamily="18" charset="0"/>
              </a:rPr>
              <a:t>35 : 7=</a:t>
            </a:r>
          </a:p>
          <a:p>
            <a:r>
              <a:rPr lang="lt-LT" dirty="0" smtClean="0">
                <a:latin typeface="Times New Roman" pitchFamily="18" charset="0"/>
                <a:cs typeface="Times New Roman" pitchFamily="18" charset="0"/>
              </a:rPr>
              <a:t>129 – 9=</a:t>
            </a:r>
          </a:p>
          <a:p>
            <a:r>
              <a:rPr lang="lt-LT" dirty="0" smtClean="0">
                <a:latin typeface="Times New Roman" pitchFamily="18" charset="0"/>
                <a:cs typeface="Times New Roman" pitchFamily="18" charset="0"/>
              </a:rPr>
              <a:t>302 – 300=</a:t>
            </a:r>
            <a:endParaRPr lang="lt-L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nis">
  <a:themeElements>
    <a:clrScheme name="Saulėgrąža">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Urbanistini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ni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221</TotalTime>
  <Words>626</Words>
  <Application>Microsoft Office PowerPoint</Application>
  <PresentationFormat>Demonstracija ekrane (4:3)</PresentationFormat>
  <Paragraphs>107</Paragraphs>
  <Slides>16</Slides>
  <Notes>0</Notes>
  <HiddenSlides>0</HiddenSlides>
  <MMClips>0</MMClips>
  <ScaleCrop>false</ScaleCrop>
  <HeadingPairs>
    <vt:vector size="4" baseType="variant">
      <vt:variant>
        <vt:lpstr>Tema</vt:lpstr>
      </vt:variant>
      <vt:variant>
        <vt:i4>1</vt:i4>
      </vt:variant>
      <vt:variant>
        <vt:lpstr>Skaidrių pavadinimai</vt:lpstr>
      </vt:variant>
      <vt:variant>
        <vt:i4>16</vt:i4>
      </vt:variant>
    </vt:vector>
  </HeadingPairs>
  <TitlesOfParts>
    <vt:vector size="17" baseType="lpstr">
      <vt:lpstr>Urbanistinis</vt:lpstr>
      <vt:lpstr>REKOMENDACIJOS  matematikos mokytojams,  ugdantiems  5 – 10 klasių specialiųjų poreikių žemų ir labai žemų intelektinių gebėjimų  mokinius</vt:lpstr>
      <vt:lpstr>Skaidrė 2</vt:lpstr>
      <vt:lpstr>Skaidrė 3</vt:lpstr>
      <vt:lpstr>Skaidrė 4</vt:lpstr>
      <vt:lpstr>Rekomenduojamos užduotys matematikos pamokoms </vt:lpstr>
      <vt:lpstr>Skaidrė 6</vt:lpstr>
      <vt:lpstr>Skaidrė 7</vt:lpstr>
      <vt:lpstr>Skaidrė 8</vt:lpstr>
      <vt:lpstr>Skaičiuoti mintinai </vt:lpstr>
      <vt:lpstr>Skaidrė 10</vt:lpstr>
      <vt:lpstr>Skaičiuoti mintinai daugybos ir dalybos veiksmus iš apvalių dešimčių </vt:lpstr>
      <vt:lpstr>Skaidrė 12</vt:lpstr>
      <vt:lpstr>Skaidrė 13</vt:lpstr>
      <vt:lpstr>Skaidrė 14</vt:lpstr>
      <vt:lpstr>Įrašyti skaičius, kad būtų teisinga lygybė </vt:lpstr>
      <vt:lpstr>Skaidrė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GEDIMINAS</dc:creator>
  <cp:lastModifiedBy>GEDIMINAS</cp:lastModifiedBy>
  <cp:revision>24</cp:revision>
  <dcterms:created xsi:type="dcterms:W3CDTF">2013-01-20T09:54:47Z</dcterms:created>
  <dcterms:modified xsi:type="dcterms:W3CDTF">2013-01-22T15:26:43Z</dcterms:modified>
</cp:coreProperties>
</file>