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70" r:id="rId5"/>
    <p:sldId id="271" r:id="rId6"/>
    <p:sldId id="259" r:id="rId7"/>
    <p:sldId id="264" r:id="rId8"/>
    <p:sldId id="274" r:id="rId9"/>
    <p:sldId id="275" r:id="rId10"/>
    <p:sldId id="265" r:id="rId11"/>
    <p:sldId id="260" r:id="rId12"/>
    <p:sldId id="261" r:id="rId13"/>
    <p:sldId id="262" r:id="rId14"/>
    <p:sldId id="263" r:id="rId15"/>
    <p:sldId id="266" r:id="rId16"/>
    <p:sldId id="267" r:id="rId17"/>
    <p:sldId id="268" r:id="rId18"/>
    <p:sldId id="269" r:id="rId19"/>
    <p:sldId id="272" r:id="rId20"/>
    <p:sldId id="273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71C2EE3D-3E19-4662-A796-C3250C34496A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33A73F2B-9097-461F-91BA-5C62B6BB3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75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2EE3D-3E19-4662-A796-C3250C34496A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73F2B-9097-461F-91BA-5C62B6BB3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108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2EE3D-3E19-4662-A796-C3250C34496A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73F2B-9097-461F-91BA-5C62B6BB3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249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2EE3D-3E19-4662-A796-C3250C34496A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73F2B-9097-461F-91BA-5C62B6BB3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384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2EE3D-3E19-4662-A796-C3250C34496A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73F2B-9097-461F-91BA-5C62B6BB3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462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2EE3D-3E19-4662-A796-C3250C34496A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73F2B-9097-461F-91BA-5C62B6BB3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99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2EE3D-3E19-4662-A796-C3250C34496A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73F2B-9097-461F-91BA-5C62B6BB3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324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2EE3D-3E19-4662-A796-C3250C34496A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73F2B-9097-461F-91BA-5C62B6BB3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22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2EE3D-3E19-4662-A796-C3250C34496A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73F2B-9097-461F-91BA-5C62B6BB3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837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2EE3D-3E19-4662-A796-C3250C34496A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33A73F2B-9097-461F-91BA-5C62B6BB3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043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71C2EE3D-3E19-4662-A796-C3250C34496A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33A73F2B-9097-461F-91BA-5C62B6BB3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040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71C2EE3D-3E19-4662-A796-C3250C34496A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33A73F2B-9097-461F-91BA-5C62B6BB3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150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6"/>
            <a:ext cx="10782300" cy="5565939"/>
          </a:xfrm>
        </p:spPr>
        <p:txBody>
          <a:bodyPr/>
          <a:lstStyle/>
          <a:p>
            <a:pPr algn="ctr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KĄ VEIKĖ?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Pareng</a:t>
            </a:r>
            <a:r>
              <a:rPr 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ė logopedė Jurgita Pintulienė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098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Į kokius klausimus atsako veiksmažodžiai?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lt-LT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Ką veikia?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lt-LT" sz="4400" dirty="0"/>
              <a:t> </a:t>
            </a:r>
            <a:r>
              <a:rPr lang="lt-LT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plauna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lt-LT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skrenda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lt-LT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gyvena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lt-LT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Ką veikė?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lt-LT" sz="4400" dirty="0"/>
              <a:t> </a:t>
            </a:r>
            <a:r>
              <a:rPr lang="lt-LT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statė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lt-LT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vežė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lt-LT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grojo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044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Susitarkime.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lt-LT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neskubėsi,</a:t>
            </a:r>
          </a:p>
          <a:p>
            <a:pPr>
              <a:buNone/>
            </a:pPr>
            <a:r>
              <a:rPr lang="lt-LT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pagalvosi,</a:t>
            </a:r>
          </a:p>
          <a:p>
            <a:pPr>
              <a:buNone/>
            </a:pPr>
            <a:r>
              <a:rPr lang="lt-LT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prisiminsi,</a:t>
            </a:r>
          </a:p>
          <a:p>
            <a:pPr>
              <a:buNone/>
            </a:pPr>
            <a:r>
              <a:rPr lang="lt-LT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atsakysi.</a:t>
            </a:r>
          </a:p>
          <a:p>
            <a:pPr>
              <a:buNone/>
            </a:pPr>
            <a:r>
              <a:rPr lang="lt-LT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Atsakymus žymėk </a:t>
            </a:r>
          </a:p>
          <a:p>
            <a:endParaRPr lang="lt-LT" dirty="0"/>
          </a:p>
        </p:txBody>
      </p:sp>
      <p:sp>
        <p:nvSpPr>
          <p:cNvPr id="5" name="Cloud Callout 4"/>
          <p:cNvSpPr/>
          <p:nvPr/>
        </p:nvSpPr>
        <p:spPr>
          <a:xfrm>
            <a:off x="5087155" y="2266682"/>
            <a:ext cx="5331853" cy="2614411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43223" y="3309870"/>
            <a:ext cx="33098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b="1" dirty="0"/>
              <a:t>Ar pasiruošę?</a:t>
            </a:r>
            <a:endParaRPr lang="en-US" sz="3200" b="1" dirty="0"/>
          </a:p>
        </p:txBody>
      </p:sp>
      <p:sp>
        <p:nvSpPr>
          <p:cNvPr id="7" name="Oval 6"/>
          <p:cNvSpPr/>
          <p:nvPr/>
        </p:nvSpPr>
        <p:spPr>
          <a:xfrm>
            <a:off x="5344732" y="4881093"/>
            <a:ext cx="669702" cy="66970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5293695" y="4765797"/>
            <a:ext cx="849528" cy="947436"/>
          </a:xfrm>
          <a:prstGeom prst="line">
            <a:avLst/>
          </a:prstGeom>
          <a:ln w="15875">
            <a:solidFill>
              <a:schemeClr val="tx1">
                <a:alpha val="9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293695" y="4738269"/>
            <a:ext cx="771775" cy="963313"/>
          </a:xfrm>
          <a:prstGeom prst="line">
            <a:avLst/>
          </a:prstGeom>
          <a:ln w="15875">
            <a:solidFill>
              <a:schemeClr val="tx1">
                <a:alpha val="9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0963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Kuris žodis atsako į klausimą </a:t>
            </a:r>
            <a:r>
              <a:rPr lang="lt-LT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ką veikė?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Švietė saulė danguje.</a:t>
            </a:r>
          </a:p>
          <a:p>
            <a:endParaRPr lang="lt-LT" sz="3600" dirty="0"/>
          </a:p>
          <a:p>
            <a:pPr>
              <a:buFont typeface="Courier New" panose="02070309020205020404" pitchFamily="49" charset="0"/>
              <a:buChar char="o"/>
            </a:pPr>
            <a:r>
              <a:rPr lang="lt-LT" sz="3600" dirty="0"/>
              <a:t> </a:t>
            </a:r>
            <a:r>
              <a:rPr lang="lt-L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švietė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lt-L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saulė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lt-L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danguje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706" y="2239652"/>
            <a:ext cx="3519689" cy="3525810"/>
          </a:xfrm>
        </p:spPr>
      </p:pic>
    </p:spTree>
    <p:extLst>
      <p:ext uri="{BB962C8B-B14F-4D97-AF65-F5344CB8AC3E}">
        <p14:creationId xmlns:p14="http://schemas.microsoft.com/office/powerpoint/2010/main" val="156403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Kiek veiksmažodžių yra sakinyje, kurie atsako į klausimą </a:t>
            </a:r>
            <a:r>
              <a:rPr lang="lt-LT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ką veikė?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731" y="2369684"/>
            <a:ext cx="2279562" cy="2234378"/>
          </a:xfrm>
        </p:spPr>
      </p:pic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157731"/>
            <a:ext cx="4663440" cy="3793659"/>
          </a:xfrm>
        </p:spPr>
        <p:txBody>
          <a:bodyPr>
            <a:normAutofit fontScale="92500"/>
          </a:bodyPr>
          <a:lstStyle/>
          <a:p>
            <a:r>
              <a:rPr lang="lt-L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ir B sėdėjo palubėj.</a:t>
            </a:r>
          </a:p>
          <a:p>
            <a:r>
              <a:rPr lang="lt-L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nupuolė, B prapuolė,</a:t>
            </a:r>
          </a:p>
          <a:p>
            <a:r>
              <a:rPr lang="lt-L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Kas dar liko palubėj?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lt-L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lt-L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lt-L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948" y="4402084"/>
            <a:ext cx="2267418" cy="213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437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Kuriame sakinyje veiksmažodis atsako į klausimą </a:t>
            </a:r>
            <a:r>
              <a:rPr lang="lt-LT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ką veikė?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endParaRPr lang="lt-LT" sz="4000" dirty="0"/>
          </a:p>
          <a:p>
            <a:pPr>
              <a:buFont typeface="Courier New" panose="02070309020205020404" pitchFamily="49" charset="0"/>
              <a:buChar char="o"/>
            </a:pPr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Kartą gyveno senelis ir senelė.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Kartą gyvena senelis ir senelė.</a:t>
            </a:r>
          </a:p>
          <a:p>
            <a:pPr marL="0" indent="0">
              <a:buNone/>
            </a:pP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6518" y="1493382"/>
            <a:ext cx="1796162" cy="24013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286" y="3850785"/>
            <a:ext cx="1874516" cy="2387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0529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Baik sakinį. </a:t>
            </a:r>
            <a:r>
              <a:rPr lang="lt-LT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Ką veikė?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4000" dirty="0"/>
              <a:t>Sapnav__, sapnav__, kad Mėnulyje buv__.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lt-LT" sz="4000" dirty="0"/>
              <a:t> o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lt-LT" sz="4000" dirty="0"/>
              <a:t> ė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lt-LT" sz="4000" dirty="0"/>
              <a:t> au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459" y="2900966"/>
            <a:ext cx="3782096" cy="3782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6768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Baik sakinį. </a:t>
            </a:r>
            <a:r>
              <a:rPr lang="lt-LT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Ką veikė?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Vartelius pravėr__, svetelius </a:t>
            </a:r>
            <a:r>
              <a:rPr lang="lt-LT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pakviet</a:t>
            </a:r>
            <a:r>
              <a:rPr lang="lt-LT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lt-LT" sz="4400" dirty="0"/>
              <a:t> </a:t>
            </a:r>
            <a:r>
              <a:rPr lang="lt-LT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ė</a:t>
            </a:r>
            <a:endParaRPr lang="lt-LT" sz="4400" dirty="0"/>
          </a:p>
          <a:p>
            <a:pPr>
              <a:buFont typeface="Courier New" panose="02070309020205020404" pitchFamily="49" charset="0"/>
              <a:buChar char="o"/>
            </a:pPr>
            <a:r>
              <a:rPr lang="lt-LT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lt-LT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endParaRPr lang="lt-LT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1926" y="2974662"/>
            <a:ext cx="5499815" cy="3666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4754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 teisingai parašytas veiksmažodis?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Matukui mama išvire gardžios košės.</a:t>
            </a:r>
          </a:p>
          <a:p>
            <a:endParaRPr lang="lt-LT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lt-LT" sz="5400" b="1" dirty="0"/>
              <a:t> </a:t>
            </a:r>
            <a:r>
              <a:rPr lang="lt-LT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taip</a:t>
            </a:r>
            <a:endParaRPr lang="lt-LT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lt-LT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5627" y="2891782"/>
            <a:ext cx="3299595" cy="3316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9442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 teisingai </a:t>
            </a:r>
            <a:r>
              <a:rPr lang="lt-LT">
                <a:latin typeface="Times New Roman" panose="02020603050405020304" pitchFamily="18" charset="0"/>
                <a:cs typeface="Times New Roman" panose="02020603050405020304" pitchFamily="18" charset="0"/>
              </a:rPr>
              <a:t>parašyti veiksmažodžiai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2291" y="1998664"/>
            <a:ext cx="3268346" cy="3695124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702191"/>
            <a:ext cx="4663440" cy="4867421"/>
          </a:xfrm>
        </p:spPr>
        <p:txBody>
          <a:bodyPr>
            <a:normAutofit/>
          </a:bodyPr>
          <a:lstStyle/>
          <a:p>
            <a:r>
              <a:rPr lang="lt-LT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Lapė su gerve kartą kažkur susikūmavo ir susidraugvo.</a:t>
            </a:r>
          </a:p>
          <a:p>
            <a:endParaRPr lang="lt-LT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lt-LT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taip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lt-LT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5587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>
                <a:latin typeface="Times New Roman" pitchFamily="18" charset="0"/>
                <a:cs typeface="Times New Roman" pitchFamily="18" charset="0"/>
              </a:rPr>
              <a:t>Baik sakinį. Kokio laiko veiksmažodžio trūksta?</a:t>
            </a:r>
            <a:br>
              <a:rPr lang="lt-LT" dirty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Vakar mama ______________ gėlių.</a:t>
            </a:r>
          </a:p>
          <a:p>
            <a:endParaRPr lang="lt-LT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lt-LT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praeities (vakar)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lt-LT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dabarties (šiandien)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532" y="3057638"/>
            <a:ext cx="3542510" cy="357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813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Prisiminkime. Ką veikia?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193" y="1709588"/>
            <a:ext cx="2609317" cy="321905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260" y="3632657"/>
            <a:ext cx="2697147" cy="26628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7178" y="1690688"/>
            <a:ext cx="3287074" cy="20278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6212" y="3934078"/>
            <a:ext cx="2466335" cy="236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5910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>
                <a:latin typeface="Times New Roman" pitchFamily="18" charset="0"/>
                <a:cs typeface="Times New Roman" pitchFamily="18" charset="0"/>
              </a:rPr>
              <a:t>Kuris žodis reiškia praeities veiksmą?</a:t>
            </a:r>
            <a:br>
              <a:rPr lang="lt-LT" dirty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Pernai buvome pirmokai.</a:t>
            </a:r>
          </a:p>
          <a:p>
            <a:endParaRPr lang="lt-LT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lt-LT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pernai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lt-LT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buvome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lt-LT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pirmokai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8943" y="3147177"/>
            <a:ext cx="3732944" cy="3238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9098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Times New Roman" pitchFamily="18" charset="0"/>
                <a:cs typeface="Times New Roman" pitchFamily="18" charset="0"/>
              </a:rPr>
              <a:t>Baik sakin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į</a:t>
            </a:r>
            <a:r>
              <a:rPr lang="fi-FI" dirty="0">
                <a:latin typeface="Times New Roman" pitchFamily="18" charset="0"/>
                <a:cs typeface="Times New Roman" pitchFamily="18" charset="0"/>
              </a:rPr>
              <a:t>. Koki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i-FI" dirty="0">
                <a:latin typeface="Times New Roman" pitchFamily="18" charset="0"/>
                <a:cs typeface="Times New Roman" pitchFamily="18" charset="0"/>
              </a:rPr>
              <a:t> raidė praleist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i-FI" dirty="0"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lt-LT" dirty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 nujoj__ Jonas?</a:t>
            </a:r>
          </a:p>
          <a:p>
            <a:endParaRPr lang="lt-LT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lt-LT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lt-LT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ė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lt-LT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ia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7917" y="2579452"/>
            <a:ext cx="3520816" cy="3563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0195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Times New Roman" pitchFamily="18" charset="0"/>
                <a:cs typeface="Times New Roman" pitchFamily="18" charset="0"/>
              </a:rPr>
              <a:t>Baik sakin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į</a:t>
            </a:r>
            <a:r>
              <a:rPr lang="fi-FI" dirty="0">
                <a:latin typeface="Times New Roman" pitchFamily="18" charset="0"/>
                <a:cs typeface="Times New Roman" pitchFamily="18" charset="0"/>
              </a:rPr>
              <a:t>. Koki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i-FI" dirty="0">
                <a:latin typeface="Times New Roman" pitchFamily="18" charset="0"/>
                <a:cs typeface="Times New Roman" pitchFamily="18" charset="0"/>
              </a:rPr>
              <a:t> raidė praleist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i-FI" dirty="0"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lt-LT" dirty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Vaiva vež__ savo lėlę.</a:t>
            </a:r>
          </a:p>
          <a:p>
            <a:endParaRPr lang="lt-LT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lt-LT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lt-LT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ė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lt-LT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ia</a:t>
            </a:r>
          </a:p>
          <a:p>
            <a:endParaRPr lang="lt-LT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9321" y="2377512"/>
            <a:ext cx="3317039" cy="3907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5623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Times New Roman" pitchFamily="18" charset="0"/>
                <a:cs typeface="Times New Roman" pitchFamily="18" charset="0"/>
              </a:rPr>
              <a:t>Baik sakin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į</a:t>
            </a:r>
            <a:r>
              <a:rPr lang="fi-FI" dirty="0">
                <a:latin typeface="Times New Roman" pitchFamily="18" charset="0"/>
                <a:cs typeface="Times New Roman" pitchFamily="18" charset="0"/>
              </a:rPr>
              <a:t>. Koki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i-FI" dirty="0">
                <a:latin typeface="Times New Roman" pitchFamily="18" charset="0"/>
                <a:cs typeface="Times New Roman" pitchFamily="18" charset="0"/>
              </a:rPr>
              <a:t> raidė praleist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i-FI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Begemotas bijoj__ skiepų.</a:t>
            </a:r>
          </a:p>
          <a:p>
            <a:endParaRPr lang="lt-LT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lt-LT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lt-LT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ė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lt-LT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0659" y="2425837"/>
            <a:ext cx="2996909" cy="4022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8195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020174"/>
          </a:xfrm>
          <a:ln>
            <a:noFill/>
          </a:ln>
        </p:spPr>
        <p:txBody>
          <a:bodyPr/>
          <a:lstStyle/>
          <a:p>
            <a:pPr algn="ctr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Suskaičiuok teisingus atsakymus.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025521"/>
              </p:ext>
            </p:extLst>
          </p:nvPr>
        </p:nvGraphicFramePr>
        <p:xfrm>
          <a:off x="1787302" y="1634066"/>
          <a:ext cx="8127999" cy="50596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sz="4400" dirty="0"/>
                        <a:t>12 - 10</a:t>
                      </a:r>
                      <a:endParaRPr lang="en-US" sz="4400" b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4400" dirty="0"/>
                        <a:t>Nuostabu</a:t>
                      </a:r>
                      <a:r>
                        <a:rPr lang="ru-RU" sz="4400" dirty="0"/>
                        <a:t>!</a:t>
                      </a:r>
                      <a:r>
                        <a:rPr lang="en-US" sz="4400" baseline="0" dirty="0"/>
                        <a:t> </a:t>
                      </a:r>
                      <a:endParaRPr lang="en-US" sz="4400" b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6080">
                <a:tc>
                  <a:txBody>
                    <a:bodyPr/>
                    <a:lstStyle/>
                    <a:p>
                      <a:pPr algn="ctr"/>
                      <a:r>
                        <a:rPr lang="lt-LT" sz="4400" dirty="0"/>
                        <a:t>9 - 7</a:t>
                      </a:r>
                      <a:endParaRPr lang="en-US" sz="44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b="1" kern="12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4400" dirty="0"/>
                        <a:t>Tau gerai sekėsi.</a:t>
                      </a:r>
                      <a:endParaRPr lang="lt-LT" sz="4400" b="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sz="4400" dirty="0"/>
                        <a:t>6 - 5</a:t>
                      </a:r>
                      <a:endParaRPr lang="en-US" sz="44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4400" dirty="0"/>
                        <a:t>Gal buvai neatidus?</a:t>
                      </a:r>
                      <a:endParaRPr lang="lt-LT" sz="4400" b="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sz="4400" dirty="0"/>
                        <a:t>4 ir mažiau</a:t>
                      </a:r>
                      <a:endParaRPr lang="en-US" sz="44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4400" dirty="0"/>
                        <a:t>Neliūdėk,  išmoksime</a:t>
                      </a:r>
                      <a:endParaRPr lang="lt-LT" sz="4400" b="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4095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561" y="643519"/>
            <a:ext cx="4102239" cy="20739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7466" y="3602727"/>
            <a:ext cx="3070208" cy="287191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6919" y="1139513"/>
            <a:ext cx="2750724" cy="28849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240" y="2750813"/>
            <a:ext cx="2643680" cy="3723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544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Ką veikė? </a:t>
            </a:r>
            <a:endParaRPr lang="en-US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4" y="1901527"/>
            <a:ext cx="2706874" cy="333941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8798" y="3770683"/>
            <a:ext cx="2978407" cy="29405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7205" y="1330195"/>
            <a:ext cx="3955891" cy="24404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980" y="3816417"/>
            <a:ext cx="3023403" cy="2894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012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113" y="798491"/>
            <a:ext cx="4356142" cy="22022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7465" y="3322749"/>
            <a:ext cx="3369517" cy="315189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6982" y="508449"/>
            <a:ext cx="3203137" cy="335947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6499" y="2660661"/>
            <a:ext cx="2643680" cy="3723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454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Kurie žodžiai reiškia veiksmą?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009104"/>
            <a:ext cx="4663440" cy="3944380"/>
          </a:xfrm>
        </p:spPr>
        <p:txBody>
          <a:bodyPr>
            <a:noAutofit/>
          </a:bodyPr>
          <a:lstStyle/>
          <a:p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Rašytojas</a:t>
            </a:r>
          </a:p>
          <a:p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Statė</a:t>
            </a:r>
          </a:p>
          <a:p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Debesis</a:t>
            </a:r>
          </a:p>
          <a:p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Juokas</a:t>
            </a:r>
          </a:p>
          <a:p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Plauna</a:t>
            </a:r>
          </a:p>
          <a:p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Skrenda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009104"/>
            <a:ext cx="4663440" cy="3942286"/>
          </a:xfrm>
        </p:spPr>
        <p:txBody>
          <a:bodyPr>
            <a:noAutofit/>
          </a:bodyPr>
          <a:lstStyle/>
          <a:p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Vežė</a:t>
            </a:r>
          </a:p>
          <a:p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Grojo</a:t>
            </a:r>
          </a:p>
          <a:p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Laiptai</a:t>
            </a:r>
          </a:p>
          <a:p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Laimė</a:t>
            </a:r>
          </a:p>
          <a:p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Saulė</a:t>
            </a:r>
          </a:p>
          <a:p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Gyvena</a:t>
            </a:r>
          </a:p>
        </p:txBody>
      </p:sp>
    </p:spTree>
    <p:extLst>
      <p:ext uri="{BB962C8B-B14F-4D97-AF65-F5344CB8AC3E}">
        <p14:creationId xmlns:p14="http://schemas.microsoft.com/office/powerpoint/2010/main" val="3123688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Į kokius klausimus atsako veiksmažodžiai?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t-LT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Statė</a:t>
            </a:r>
          </a:p>
          <a:p>
            <a:r>
              <a:rPr lang="lt-LT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Plauna</a:t>
            </a:r>
          </a:p>
          <a:p>
            <a:r>
              <a:rPr lang="lt-LT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Skrenda</a:t>
            </a:r>
          </a:p>
          <a:p>
            <a:r>
              <a:rPr lang="lt-LT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Vežė</a:t>
            </a:r>
          </a:p>
          <a:p>
            <a:r>
              <a:rPr lang="lt-LT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Grojo</a:t>
            </a:r>
          </a:p>
          <a:p>
            <a:r>
              <a:rPr lang="lt-LT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Gyvena</a:t>
            </a:r>
          </a:p>
          <a:p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286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Į kokius klausimus atsako veiksmažodžiai?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Ką veikia?</a:t>
            </a:r>
          </a:p>
          <a:p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525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Į kokius klausimus atsako veiksmažodžiai?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lt-LT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Ką veikia?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lt-LT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plauna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lt-LT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skrenda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lt-LT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gyvena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lt-LT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Ką veikė?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263161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471101"/>
      </a:dk2>
      <a:lt2>
        <a:srgbClr val="E7E8E2"/>
      </a:lt2>
      <a:accent1>
        <a:srgbClr val="A6B727"/>
      </a:accent1>
      <a:accent2>
        <a:srgbClr val="F04304"/>
      </a:accent2>
      <a:accent3>
        <a:srgbClr val="EF8606"/>
      </a:accent3>
      <a:accent4>
        <a:srgbClr val="F2C100"/>
      </a:accent4>
      <a:accent5>
        <a:srgbClr val="A65001"/>
      </a:accent5>
      <a:accent6>
        <a:srgbClr val="BA9585"/>
      </a:accent6>
      <a:hlink>
        <a:srgbClr val="00B0F0"/>
      </a:hlink>
      <a:folHlink>
        <a:srgbClr val="7F7F7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A8A2BB7-7C5E-4EB2-B1F1-CFFF0F57E77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TC103457491[[fn=Metropolitan]]</Template>
  <TotalTime>385</TotalTime>
  <Words>395</Words>
  <Application>Microsoft Office PowerPoint</Application>
  <PresentationFormat>Plačiaekranė</PresentationFormat>
  <Paragraphs>123</Paragraphs>
  <Slides>24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24</vt:i4>
      </vt:variant>
    </vt:vector>
  </HeadingPairs>
  <TitlesOfParts>
    <vt:vector size="29" baseType="lpstr">
      <vt:lpstr>Arial</vt:lpstr>
      <vt:lpstr>Calibri Light</vt:lpstr>
      <vt:lpstr>Courier New</vt:lpstr>
      <vt:lpstr>Times New Roman</vt:lpstr>
      <vt:lpstr>Metropolitan</vt:lpstr>
      <vt:lpstr>KĄ VEIKĖ?           Parengė logopedė Jurgita Pintulienė</vt:lpstr>
      <vt:lpstr>Prisiminkime. Ką veikia? </vt:lpstr>
      <vt:lpstr>„PowerPoint“ pateiktis</vt:lpstr>
      <vt:lpstr>Ką veikė? </vt:lpstr>
      <vt:lpstr>„PowerPoint“ pateiktis</vt:lpstr>
      <vt:lpstr>Kurie žodžiai reiškia veiksmą?</vt:lpstr>
      <vt:lpstr>Į kokius klausimus atsako veiksmažodžiai?</vt:lpstr>
      <vt:lpstr>Į kokius klausimus atsako veiksmažodžiai?</vt:lpstr>
      <vt:lpstr>Į kokius klausimus atsako veiksmažodžiai?</vt:lpstr>
      <vt:lpstr>Į kokius klausimus atsako veiksmažodžiai?</vt:lpstr>
      <vt:lpstr>Susitarkime.</vt:lpstr>
      <vt:lpstr>Kuris žodis atsako į klausimą ką veikė?</vt:lpstr>
      <vt:lpstr>Kiek veiksmažodžių yra sakinyje, kurie atsako į klausimą ką veikė?</vt:lpstr>
      <vt:lpstr>Kuriame sakinyje veiksmažodis atsako į klausimą ką veikė?</vt:lpstr>
      <vt:lpstr>Baik sakinį. Ką veikė?</vt:lpstr>
      <vt:lpstr>Baik sakinį. Ką veikė?</vt:lpstr>
      <vt:lpstr>Ar teisingai parašytas veiksmažodis?</vt:lpstr>
      <vt:lpstr>Ar teisingai parašyti veiksmažodžiai?</vt:lpstr>
      <vt:lpstr>Baik sakinį. Kokio laiko veiksmažodžio trūksta? </vt:lpstr>
      <vt:lpstr>Kuris žodis reiškia praeities veiksmą? </vt:lpstr>
      <vt:lpstr>Baik sakinį. Kokia raidė praleista? </vt:lpstr>
      <vt:lpstr>Baik sakinį. Kokia raidė praleista? </vt:lpstr>
      <vt:lpstr>Baik sakinį. Kokia raidė praleista?</vt:lpstr>
      <vt:lpstr>Suskaičiuok teisingus atsakymus.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KĄ VEIKĖ?</dc:title>
  <dc:creator>Pintuliai</dc:creator>
  <cp:lastModifiedBy>Kristina Stankutė-Matė</cp:lastModifiedBy>
  <cp:revision>25</cp:revision>
  <dcterms:created xsi:type="dcterms:W3CDTF">2014-03-28T17:21:52Z</dcterms:created>
  <dcterms:modified xsi:type="dcterms:W3CDTF">2021-01-19T09:35:23Z</dcterms:modified>
</cp:coreProperties>
</file>