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Šviesus stilius 3 – paryškinimas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0A15C55-8517-42AA-B614-E9B94910E393}" styleName="Vidutinis stilius 2 – paryškinima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Šviesus stilius 3 – paryškinimas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E3FDE45-AF77-4B5C-9715-49D594BDF05E}" styleName="Šviesus stilius 1 – paryškinimas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Be stiliaus, lentelės tinkleli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Šviesus stilius 3 – paryškinimas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3296810-A885-4BE3-A3E7-6D5BEEA58F35}" styleName="Vidutinis stilius 2 – paryškinima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23" name="Stačiakampis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Stačiakampis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Stačiakampis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Stačiakampis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Stačiakampis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Suapvalintas stačiakamp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Suapvalintas stačiakamp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tačiakampis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Stačiakampis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ačiakampis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Stačiakampis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Antraštė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lt-LT" smtClean="0"/>
              <a:t>Spustelėkite, jei norite keisite ruoš. pav. stilių</a:t>
            </a:r>
            <a:endParaRPr kumimoji="0" lang="en-US"/>
          </a:p>
        </p:txBody>
      </p:sp>
      <p:sp>
        <p:nvSpPr>
          <p:cNvPr id="9" name="Paantraštė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lt-LT" smtClean="0"/>
              <a:t>Spustelėkite ruošinio paantraštės stiliui keisti</a:t>
            </a:r>
            <a:endParaRPr kumimoji="0" lang="en-US"/>
          </a:p>
        </p:txBody>
      </p:sp>
      <p:sp>
        <p:nvSpPr>
          <p:cNvPr id="28" name="Datos vietos rezervavimo ženklas 27"/>
          <p:cNvSpPr>
            <a:spLocks noGrp="1"/>
          </p:cNvSpPr>
          <p:nvPr>
            <p:ph type="dt" sz="half" idx="10"/>
          </p:nvPr>
        </p:nvSpPr>
        <p:spPr>
          <a:xfrm>
            <a:off x="6705600" y="4206240"/>
            <a:ext cx="960120" cy="457200"/>
          </a:xfrm>
        </p:spPr>
        <p:txBody>
          <a:bodyPr/>
          <a:lstStyle/>
          <a:p>
            <a:fld id="{DF5A1C8B-A754-4FEA-BBAD-BBEC2D35B32A}" type="datetimeFigureOut">
              <a:rPr lang="lt-LT" smtClean="0"/>
              <a:pPr/>
              <a:t>2013.01.22</a:t>
            </a:fld>
            <a:endParaRPr lang="lt-LT"/>
          </a:p>
        </p:txBody>
      </p:sp>
      <p:sp>
        <p:nvSpPr>
          <p:cNvPr id="17" name="Poraštės vietos rezervavimo ženklas 16"/>
          <p:cNvSpPr>
            <a:spLocks noGrp="1"/>
          </p:cNvSpPr>
          <p:nvPr>
            <p:ph type="ftr" sz="quarter" idx="11"/>
          </p:nvPr>
        </p:nvSpPr>
        <p:spPr>
          <a:xfrm>
            <a:off x="5410200" y="4205288"/>
            <a:ext cx="1295400" cy="457200"/>
          </a:xfrm>
        </p:spPr>
        <p:txBody>
          <a:bodyPr/>
          <a:lstStyle/>
          <a:p>
            <a:endParaRPr lang="lt-LT"/>
          </a:p>
        </p:txBody>
      </p:sp>
      <p:sp>
        <p:nvSpPr>
          <p:cNvPr id="29" name="Skaidrės numerio vietos rezervavimo ženklas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4CCB8F3-6A96-4B7E-B79B-9EED05A30ACF}" type="slidenum">
              <a:rPr lang="lt-LT" smtClean="0"/>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Vertikalaus teksto vietos rezervavimo ženklas 2"/>
          <p:cNvSpPr>
            <a:spLocks noGrp="1"/>
          </p:cNvSpPr>
          <p:nvPr>
            <p:ph type="body" orient="vert" idx="1"/>
          </p:nvPr>
        </p:nvSpPr>
        <p:spPr/>
        <p:txBody>
          <a:bodyPr vert="eaVer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DF5A1C8B-A754-4FEA-BBAD-BBEC2D35B32A}" type="datetimeFigureOut">
              <a:rPr lang="lt-LT" smtClean="0"/>
              <a:pPr/>
              <a:t>2013.01.22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84CCB8F3-6A96-4B7E-B79B-9EED05A30ACF}"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781800" y="1143000"/>
            <a:ext cx="1905000" cy="5486400"/>
          </a:xfrm>
        </p:spPr>
        <p:txBody>
          <a:bodyPr vert="eaVert"/>
          <a:lstStyle/>
          <a:p>
            <a:r>
              <a:rPr kumimoji="0" lang="lt-LT" smtClean="0"/>
              <a:t>Spustelėkite, jei norite keisite ruoš. pav. stilių</a:t>
            </a:r>
            <a:endParaRPr kumimoji="0" lang="en-US"/>
          </a:p>
        </p:txBody>
      </p:sp>
      <p:sp>
        <p:nvSpPr>
          <p:cNvPr id="3" name="Vertikalaus teksto vietos rezervavimo ženklas 2"/>
          <p:cNvSpPr>
            <a:spLocks noGrp="1"/>
          </p:cNvSpPr>
          <p:nvPr>
            <p:ph type="body" orient="vert" idx="1"/>
          </p:nvPr>
        </p:nvSpPr>
        <p:spPr>
          <a:xfrm>
            <a:off x="457200" y="1143000"/>
            <a:ext cx="6248400" cy="5486400"/>
          </a:xfrm>
        </p:spPr>
        <p:txBody>
          <a:bodyPr vert="eaVer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DF5A1C8B-A754-4FEA-BBAD-BBEC2D35B32A}" type="datetimeFigureOut">
              <a:rPr lang="lt-LT" smtClean="0"/>
              <a:pPr/>
              <a:t>2013.01.22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84CCB8F3-6A96-4B7E-B79B-9EED05A30ACF}"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Turinio vietos rezervavimo ženklas 2"/>
          <p:cNvSpPr>
            <a:spLocks noGrp="1"/>
          </p:cNvSpPr>
          <p:nvPr>
            <p:ph idx="1"/>
          </p:nvPr>
        </p:nvSpPr>
        <p:spPr/>
        <p:txBody>
          <a:body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DF5A1C8B-A754-4FEA-BBAD-BBEC2D35B32A}" type="datetimeFigureOut">
              <a:rPr lang="lt-LT" smtClean="0"/>
              <a:pPr/>
              <a:t>2013.01.22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84CCB8F3-6A96-4B7E-B79B-9EED05A30ACF}"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lt-LT" smtClean="0"/>
              <a:t>Spustelėkite, jei norite keisite ruoš. pav. stilių</a:t>
            </a:r>
            <a:endParaRPr kumimoji="0" lang="en-US"/>
          </a:p>
        </p:txBody>
      </p:sp>
      <p:sp>
        <p:nvSpPr>
          <p:cNvPr id="3" name="Teksto vietos rezervavimo ženklas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lt-LT" smtClean="0"/>
              <a:t>Spustelėkite ruošinio teksto stiliams keisti</a:t>
            </a:r>
          </a:p>
        </p:txBody>
      </p:sp>
      <p:sp>
        <p:nvSpPr>
          <p:cNvPr id="4" name="Datos vietos rezervavimo ženklas 3"/>
          <p:cNvSpPr>
            <a:spLocks noGrp="1"/>
          </p:cNvSpPr>
          <p:nvPr>
            <p:ph type="dt" sz="half" idx="10"/>
          </p:nvPr>
        </p:nvSpPr>
        <p:spPr/>
        <p:txBody>
          <a:bodyPr/>
          <a:lstStyle/>
          <a:p>
            <a:fld id="{DF5A1C8B-A754-4FEA-BBAD-BBEC2D35B32A}" type="datetimeFigureOut">
              <a:rPr lang="lt-LT" smtClean="0"/>
              <a:pPr/>
              <a:t>2013.01.22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84CCB8F3-6A96-4B7E-B79B-9EED05A30ACF}" type="slidenum">
              <a:rPr lang="lt-LT" smtClean="0"/>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Turinio vietos rezervavimo ženklas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Turinio vietos rezervavimo ženklas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p:txBody>
          <a:bodyPr/>
          <a:lstStyle/>
          <a:p>
            <a:fld id="{DF5A1C8B-A754-4FEA-BBAD-BBEC2D35B32A}" type="datetimeFigureOut">
              <a:rPr lang="lt-LT" smtClean="0"/>
              <a:pPr/>
              <a:t>2013.01.22</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84CCB8F3-6A96-4B7E-B79B-9EED05A30ACF}" type="slidenum">
              <a:rPr lang="lt-LT" smtClean="0"/>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381000" y="1143000"/>
            <a:ext cx="8382000" cy="1069848"/>
          </a:xfrm>
        </p:spPr>
        <p:txBody>
          <a:bodyPr anchor="ctr"/>
          <a:lstStyle>
            <a:lvl1pPr>
              <a:defRPr sz="4000" b="0" i="0" cap="none" baseline="0"/>
            </a:lvl1pPr>
          </a:lstStyle>
          <a:p>
            <a:r>
              <a:rPr kumimoji="0" lang="lt-LT" smtClean="0"/>
              <a:t>Spustelėkite, jei norite keisite ruoš. pav. stilių</a:t>
            </a:r>
            <a:endParaRPr kumimoji="0" lang="en-US"/>
          </a:p>
        </p:txBody>
      </p:sp>
      <p:sp>
        <p:nvSpPr>
          <p:cNvPr id="3" name="Teksto vietos rezervavimo ženklas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lt-LT" smtClean="0"/>
              <a:t>Spustelėkite ruošinio teksto stiliams keisti</a:t>
            </a:r>
          </a:p>
        </p:txBody>
      </p:sp>
      <p:sp>
        <p:nvSpPr>
          <p:cNvPr id="4" name="Teksto vietos rezervavimo ženklas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lt-LT" smtClean="0"/>
              <a:t>Spustelėkite ruošinio teksto stiliams keisti</a:t>
            </a:r>
          </a:p>
        </p:txBody>
      </p:sp>
      <p:sp>
        <p:nvSpPr>
          <p:cNvPr id="5" name="Turinio vietos rezervavimo ženklas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6" name="Turinio vietos rezervavimo ženklas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26" name="Datos vietos rezervavimo ženklas 25"/>
          <p:cNvSpPr>
            <a:spLocks noGrp="1"/>
          </p:cNvSpPr>
          <p:nvPr>
            <p:ph type="dt" sz="half" idx="10"/>
          </p:nvPr>
        </p:nvSpPr>
        <p:spPr/>
        <p:txBody>
          <a:bodyPr rtlCol="0"/>
          <a:lstStyle/>
          <a:p>
            <a:fld id="{DF5A1C8B-A754-4FEA-BBAD-BBEC2D35B32A}" type="datetimeFigureOut">
              <a:rPr lang="lt-LT" smtClean="0"/>
              <a:pPr/>
              <a:t>2013.01.22</a:t>
            </a:fld>
            <a:endParaRPr lang="lt-LT"/>
          </a:p>
        </p:txBody>
      </p:sp>
      <p:sp>
        <p:nvSpPr>
          <p:cNvPr id="27" name="Skaidrės numerio vietos rezervavimo ženklas 26"/>
          <p:cNvSpPr>
            <a:spLocks noGrp="1"/>
          </p:cNvSpPr>
          <p:nvPr>
            <p:ph type="sldNum" sz="quarter" idx="11"/>
          </p:nvPr>
        </p:nvSpPr>
        <p:spPr/>
        <p:txBody>
          <a:bodyPr rtlCol="0"/>
          <a:lstStyle/>
          <a:p>
            <a:fld id="{84CCB8F3-6A96-4B7E-B79B-9EED05A30ACF}" type="slidenum">
              <a:rPr lang="lt-LT" smtClean="0"/>
              <a:pPr/>
              <a:t>‹#›</a:t>
            </a:fld>
            <a:endParaRPr lang="lt-LT"/>
          </a:p>
        </p:txBody>
      </p:sp>
      <p:sp>
        <p:nvSpPr>
          <p:cNvPr id="28" name="Poraštės vietos rezervavimo ženklas 27"/>
          <p:cNvSpPr>
            <a:spLocks noGrp="1"/>
          </p:cNvSpPr>
          <p:nvPr>
            <p:ph type="ftr" sz="quarter" idx="12"/>
          </p:nvPr>
        </p:nvSpPr>
        <p:spPr/>
        <p:txBody>
          <a:bodyPr rtlCol="0"/>
          <a:lstStyle/>
          <a:p>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lt-LT" smtClean="0"/>
              <a:t>Spustelėkite, jei norite keisite ruoš. pav. stilių</a:t>
            </a:r>
            <a:endParaRPr kumimoji="0" lang="en-US"/>
          </a:p>
        </p:txBody>
      </p:sp>
      <p:sp>
        <p:nvSpPr>
          <p:cNvPr id="3" name="Datos vietos rezervavimo ženklas 2"/>
          <p:cNvSpPr>
            <a:spLocks noGrp="1"/>
          </p:cNvSpPr>
          <p:nvPr>
            <p:ph type="dt" sz="half" idx="10"/>
          </p:nvPr>
        </p:nvSpPr>
        <p:spPr>
          <a:xfrm>
            <a:off x="6583680" y="612648"/>
            <a:ext cx="957264" cy="457200"/>
          </a:xfrm>
        </p:spPr>
        <p:txBody>
          <a:bodyPr/>
          <a:lstStyle/>
          <a:p>
            <a:fld id="{DF5A1C8B-A754-4FEA-BBAD-BBEC2D35B32A}" type="datetimeFigureOut">
              <a:rPr lang="lt-LT" smtClean="0"/>
              <a:pPr/>
              <a:t>2013.01.22</a:t>
            </a:fld>
            <a:endParaRPr lang="lt-LT"/>
          </a:p>
        </p:txBody>
      </p:sp>
      <p:sp>
        <p:nvSpPr>
          <p:cNvPr id="4" name="Poraštės vietos rezervavimo ženklas 3"/>
          <p:cNvSpPr>
            <a:spLocks noGrp="1"/>
          </p:cNvSpPr>
          <p:nvPr>
            <p:ph type="ftr" sz="quarter" idx="11"/>
          </p:nvPr>
        </p:nvSpPr>
        <p:spPr>
          <a:xfrm>
            <a:off x="5257800" y="612648"/>
            <a:ext cx="1325880" cy="457200"/>
          </a:xfrm>
        </p:spPr>
        <p:txBody>
          <a:bodyPr/>
          <a:lstStyle/>
          <a:p>
            <a:endParaRPr lang="lt-LT"/>
          </a:p>
        </p:txBody>
      </p:sp>
      <p:sp>
        <p:nvSpPr>
          <p:cNvPr id="5" name="Skaidrės numerio vietos rezervavimo ženklas 4"/>
          <p:cNvSpPr>
            <a:spLocks noGrp="1"/>
          </p:cNvSpPr>
          <p:nvPr>
            <p:ph type="sldNum" sz="quarter" idx="12"/>
          </p:nvPr>
        </p:nvSpPr>
        <p:spPr>
          <a:xfrm>
            <a:off x="8174736" y="2272"/>
            <a:ext cx="762000" cy="365760"/>
          </a:xfrm>
        </p:spPr>
        <p:txBody>
          <a:bodyPr/>
          <a:lstStyle/>
          <a:p>
            <a:fld id="{84CCB8F3-6A96-4B7E-B79B-9EED05A30ACF}"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DF5A1C8B-A754-4FEA-BBAD-BBEC2D35B32A}" type="datetimeFigureOut">
              <a:rPr lang="lt-LT" smtClean="0"/>
              <a:pPr/>
              <a:t>2013.01.22</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84CCB8F3-6A96-4B7E-B79B-9EED05A30ACF}"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5353496" y="1101970"/>
            <a:ext cx="3383280" cy="877824"/>
          </a:xfrm>
        </p:spPr>
        <p:txBody>
          <a:bodyPr anchor="b"/>
          <a:lstStyle>
            <a:lvl1pPr algn="l">
              <a:buNone/>
              <a:defRPr sz="1800" b="1"/>
            </a:lvl1pPr>
          </a:lstStyle>
          <a:p>
            <a:r>
              <a:rPr kumimoji="0" lang="lt-LT" smtClean="0"/>
              <a:t>Spustelėkite, jei norite keisite ruoš. pav. stilių</a:t>
            </a:r>
            <a:endParaRPr kumimoji="0" lang="en-US"/>
          </a:p>
        </p:txBody>
      </p:sp>
      <p:sp>
        <p:nvSpPr>
          <p:cNvPr id="3" name="Teksto vietos rezervavimo ženklas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lt-LT" smtClean="0"/>
              <a:t>Spustelėkite ruošinio teksto stiliams keisti</a:t>
            </a:r>
          </a:p>
        </p:txBody>
      </p:sp>
      <p:sp>
        <p:nvSpPr>
          <p:cNvPr id="4" name="Turinio vietos rezervavimo ženklas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p:txBody>
          <a:bodyPr/>
          <a:lstStyle/>
          <a:p>
            <a:fld id="{DF5A1C8B-A754-4FEA-BBAD-BBEC2D35B32A}" type="datetimeFigureOut">
              <a:rPr lang="lt-LT" smtClean="0"/>
              <a:pPr/>
              <a:t>2013.01.22</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84CCB8F3-6A96-4B7E-B79B-9EED05A30ACF}" type="slidenum">
              <a:rPr lang="lt-LT" smtClean="0"/>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lt-LT" smtClean="0"/>
              <a:t>Spustelėkite, jei norite keisite ruoš. pav. stilių</a:t>
            </a:r>
            <a:endParaRPr kumimoji="0" lang="en-US"/>
          </a:p>
        </p:txBody>
      </p:sp>
      <p:sp>
        <p:nvSpPr>
          <p:cNvPr id="3" name="Paveikslėlio vietos rezervavimo ženklas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lt-LT" smtClean="0"/>
              <a:t>Spustelėkite piktogramą, jei norite įtraukti paveikslėlį</a:t>
            </a:r>
            <a:endParaRPr kumimoji="0" lang="en-US" dirty="0"/>
          </a:p>
        </p:txBody>
      </p:sp>
      <p:sp>
        <p:nvSpPr>
          <p:cNvPr id="4" name="Teksto vietos rezervavimo ženklas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lt-LT" smtClean="0"/>
              <a:t>Spustelėkite ruošinio teksto stiliams keisti</a:t>
            </a:r>
          </a:p>
        </p:txBody>
      </p:sp>
      <p:sp>
        <p:nvSpPr>
          <p:cNvPr id="5" name="Datos vietos rezervavimo ženklas 4"/>
          <p:cNvSpPr>
            <a:spLocks noGrp="1"/>
          </p:cNvSpPr>
          <p:nvPr>
            <p:ph type="dt" sz="half" idx="10"/>
          </p:nvPr>
        </p:nvSpPr>
        <p:spPr/>
        <p:txBody>
          <a:bodyPr/>
          <a:lstStyle/>
          <a:p>
            <a:fld id="{DF5A1C8B-A754-4FEA-BBAD-BBEC2D35B32A}" type="datetimeFigureOut">
              <a:rPr lang="lt-LT" smtClean="0"/>
              <a:pPr/>
              <a:t>2013.01.22</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84CCB8F3-6A96-4B7E-B79B-9EED05A30ACF}" type="slidenum">
              <a:rPr lang="lt-LT" smtClean="0"/>
              <a:pPr/>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Stačiakampis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tačiakampis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Stačiakampis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Stačiakampis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Stačiakampis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Suapvalintas stačiakamp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Suapvalintas stačiakamp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Stačiakampis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Stačiakampis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Stačiakampis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Stačiakampis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Stačiakampis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Stačiakampis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Pavadinimo vietos rezervavimo ženklas 21"/>
          <p:cNvSpPr>
            <a:spLocks noGrp="1"/>
          </p:cNvSpPr>
          <p:nvPr>
            <p:ph type="title"/>
          </p:nvPr>
        </p:nvSpPr>
        <p:spPr>
          <a:xfrm>
            <a:off x="457200" y="1143000"/>
            <a:ext cx="8229600" cy="1066800"/>
          </a:xfrm>
          <a:prstGeom prst="rect">
            <a:avLst/>
          </a:prstGeom>
        </p:spPr>
        <p:txBody>
          <a:bodyPr vert="horz" anchor="ctr">
            <a:normAutofit/>
          </a:bodyPr>
          <a:lstStyle/>
          <a:p>
            <a:r>
              <a:rPr kumimoji="0" lang="lt-LT" smtClean="0"/>
              <a:t>Spustelėkite, jei norite keisite ruoš. pav. stilių</a:t>
            </a:r>
            <a:endParaRPr kumimoji="0" lang="en-US"/>
          </a:p>
        </p:txBody>
      </p:sp>
      <p:sp>
        <p:nvSpPr>
          <p:cNvPr id="13" name="Teksto vietos rezervavimo ženklas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lt-LT" smtClean="0"/>
              <a:t>Spustelėkite ruošinio teksto stiliams keisti</a:t>
            </a:r>
          </a:p>
          <a:p>
            <a:pPr lvl="1" eaLnBrk="1" latinLnBrk="0" hangingPunct="1"/>
            <a:r>
              <a:rPr kumimoji="0" lang="lt-LT" smtClean="0"/>
              <a:t>Antras lygmuo</a:t>
            </a:r>
          </a:p>
          <a:p>
            <a:pPr lvl="2" eaLnBrk="1" latinLnBrk="0" hangingPunct="1"/>
            <a:r>
              <a:rPr kumimoji="0" lang="lt-LT" smtClean="0"/>
              <a:t>Trečias lygmuo</a:t>
            </a:r>
          </a:p>
          <a:p>
            <a:pPr lvl="3" eaLnBrk="1" latinLnBrk="0" hangingPunct="1"/>
            <a:r>
              <a:rPr kumimoji="0" lang="lt-LT" smtClean="0"/>
              <a:t>Ketvirtas lygmuo</a:t>
            </a:r>
          </a:p>
          <a:p>
            <a:pPr lvl="4" eaLnBrk="1" latinLnBrk="0" hangingPunct="1"/>
            <a:r>
              <a:rPr kumimoji="0" lang="lt-LT" smtClean="0"/>
              <a:t>Penktas lygmuo</a:t>
            </a:r>
            <a:endParaRPr kumimoji="0" lang="en-US"/>
          </a:p>
        </p:txBody>
      </p:sp>
      <p:sp>
        <p:nvSpPr>
          <p:cNvPr id="14" name="Datos vietos rezervavimo ženklas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F5A1C8B-A754-4FEA-BBAD-BBEC2D35B32A}" type="datetimeFigureOut">
              <a:rPr lang="lt-LT" smtClean="0"/>
              <a:pPr/>
              <a:t>2013.01.22</a:t>
            </a:fld>
            <a:endParaRPr lang="lt-LT"/>
          </a:p>
        </p:txBody>
      </p:sp>
      <p:sp>
        <p:nvSpPr>
          <p:cNvPr id="3" name="Poraštės vietos rezervavimo ženklas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lt-LT"/>
          </a:p>
        </p:txBody>
      </p:sp>
      <p:sp>
        <p:nvSpPr>
          <p:cNvPr id="23" name="Skaidrės numerio vietos rezervavimo ženklas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4CCB8F3-6A96-4B7E-B79B-9EED05A30ACF}" type="slidenum">
              <a:rPr lang="lt-LT" smtClean="0"/>
              <a:pPr/>
              <a:t>‹#›</a:t>
            </a:fld>
            <a:endParaRPr lang="lt-L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395536" y="1124744"/>
            <a:ext cx="8458200" cy="1470025"/>
          </a:xfrm>
        </p:spPr>
        <p:txBody>
          <a:bodyPr>
            <a:noAutofit/>
          </a:bodyPr>
          <a:lstStyle/>
          <a:p>
            <a:pPr algn="ctr"/>
            <a:r>
              <a:rPr lang="lt-LT" sz="2800" dirty="0" smtClean="0">
                <a:latin typeface="Times New Roman" pitchFamily="18" charset="0"/>
                <a:cs typeface="Times New Roman" pitchFamily="18" charset="0"/>
              </a:rPr>
              <a:t>REKOMENDACIJOS </a:t>
            </a:r>
            <a:br>
              <a:rPr lang="lt-LT" sz="2800" dirty="0" smtClean="0">
                <a:latin typeface="Times New Roman" pitchFamily="18" charset="0"/>
                <a:cs typeface="Times New Roman" pitchFamily="18" charset="0"/>
              </a:rPr>
            </a:br>
            <a:r>
              <a:rPr lang="lt-LT" sz="2800" dirty="0" smtClean="0">
                <a:latin typeface="Times New Roman" pitchFamily="18" charset="0"/>
                <a:cs typeface="Times New Roman" pitchFamily="18" charset="0"/>
              </a:rPr>
              <a:t>istorijos mokytojams, </a:t>
            </a:r>
            <a:br>
              <a:rPr lang="lt-LT" sz="2800" dirty="0" smtClean="0">
                <a:latin typeface="Times New Roman" pitchFamily="18" charset="0"/>
                <a:cs typeface="Times New Roman" pitchFamily="18" charset="0"/>
              </a:rPr>
            </a:br>
            <a:r>
              <a:rPr lang="lt-LT" sz="2800" dirty="0" smtClean="0">
                <a:latin typeface="Times New Roman" pitchFamily="18" charset="0"/>
                <a:cs typeface="Times New Roman" pitchFamily="18" charset="0"/>
              </a:rPr>
              <a:t>ugdantiems  5 – 10 klasių specialiųjų poreikių žemų ir labai žemų intelektinių gebėjimų  mokinius</a:t>
            </a:r>
            <a:endParaRPr lang="lt-LT" sz="2800" dirty="0"/>
          </a:p>
        </p:txBody>
      </p:sp>
      <p:sp>
        <p:nvSpPr>
          <p:cNvPr id="3" name="Paantraštė 2"/>
          <p:cNvSpPr>
            <a:spLocks noGrp="1"/>
          </p:cNvSpPr>
          <p:nvPr>
            <p:ph type="subTitle" idx="1"/>
          </p:nvPr>
        </p:nvSpPr>
        <p:spPr/>
        <p:txBody>
          <a:bodyPr>
            <a:noAutofit/>
          </a:bodyPr>
          <a:lstStyle/>
          <a:p>
            <a:pPr algn="ctr"/>
            <a:r>
              <a:rPr lang="lt-LT" sz="1600" dirty="0" smtClean="0">
                <a:latin typeface="Andalus" pitchFamily="18" charset="-78"/>
                <a:cs typeface="Andalus" pitchFamily="18" charset="-78"/>
              </a:rPr>
              <a:t>Rekomendacijas parengė</a:t>
            </a:r>
          </a:p>
          <a:p>
            <a:pPr algn="ctr"/>
            <a:r>
              <a:rPr lang="lt-LT" sz="1600" dirty="0" smtClean="0">
                <a:latin typeface="Andalus" pitchFamily="18" charset="-78"/>
                <a:cs typeface="Andalus" pitchFamily="18" charset="-78"/>
              </a:rPr>
              <a:t>Akmenės rajono Akmenės gimnazijos</a:t>
            </a:r>
          </a:p>
          <a:p>
            <a:pPr algn="ctr"/>
            <a:r>
              <a:rPr lang="lt-LT" sz="1600" dirty="0" smtClean="0">
                <a:latin typeface="Andalus" pitchFamily="18" charset="-78"/>
                <a:cs typeface="Andalus" pitchFamily="18" charset="-78"/>
              </a:rPr>
              <a:t>specialioji pedagogė Ana Stankutė</a:t>
            </a:r>
          </a:p>
          <a:p>
            <a:pPr algn="ctr"/>
            <a:endParaRPr lang="lt-LT" sz="1600" dirty="0" smtClean="0">
              <a:latin typeface="Andalus" pitchFamily="18" charset="-78"/>
              <a:cs typeface="Andalus" pitchFamily="18" charset="-78"/>
            </a:endParaRPr>
          </a:p>
          <a:p>
            <a:pPr algn="ctr"/>
            <a:r>
              <a:rPr lang="lt-LT" sz="1600" dirty="0" smtClean="0">
                <a:latin typeface="Andalus" pitchFamily="18" charset="-78"/>
                <a:cs typeface="Andalus" pitchFamily="18" charset="-78"/>
              </a:rPr>
              <a:t>Aprobuota:</a:t>
            </a:r>
          </a:p>
          <a:p>
            <a:pPr algn="ctr"/>
            <a:r>
              <a:rPr lang="lt-LT" sz="1600" dirty="0" smtClean="0">
                <a:latin typeface="Andalus" pitchFamily="18" charset="-78"/>
                <a:cs typeface="Andalus" pitchFamily="18" charset="-78"/>
              </a:rPr>
              <a:t>Akmenės rajono logopedų ir specialiųjų pedagogų metodinio būrelio</a:t>
            </a:r>
          </a:p>
          <a:p>
            <a:pPr algn="ctr"/>
            <a:r>
              <a:rPr lang="lt-LT" sz="1600" dirty="0" smtClean="0">
                <a:latin typeface="Andalus" pitchFamily="18" charset="-78"/>
                <a:cs typeface="Andalus" pitchFamily="18" charset="-78"/>
              </a:rPr>
              <a:t>protokolo Nr. 2, 2011-12-16</a:t>
            </a:r>
            <a:endParaRPr lang="lt-LT"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1143000"/>
            <a:ext cx="8229600" cy="1493912"/>
          </a:xfrm>
        </p:spPr>
        <p:txBody>
          <a:bodyPr>
            <a:normAutofit fontScale="90000"/>
          </a:bodyPr>
          <a:lstStyle/>
          <a:p>
            <a:r>
              <a:rPr lang="lt-LT" sz="2700" dirty="0" smtClean="0">
                <a:latin typeface="Times New Roman" pitchFamily="18" charset="0"/>
                <a:cs typeface="Times New Roman" pitchFamily="18" charset="0"/>
              </a:rPr>
              <a:t>Asmenvardžių rodyklė. Naudojantis vadovėlio asmenvardžių rodykle, reikia rasti ir nurašyti sakinį, kuriame minima asmenybė, nurodyti puslapį.</a:t>
            </a:r>
            <a:r>
              <a:rPr lang="lt-LT" dirty="0" smtClean="0"/>
              <a:t/>
            </a:r>
            <a:br>
              <a:rPr lang="lt-LT" dirty="0" smtClean="0"/>
            </a:br>
            <a:endParaRPr lang="lt-LT" dirty="0"/>
          </a:p>
        </p:txBody>
      </p:sp>
      <p:graphicFrame>
        <p:nvGraphicFramePr>
          <p:cNvPr id="4" name="Turinio vietos rezervavimo ženklas 3"/>
          <p:cNvGraphicFramePr>
            <a:graphicFrameLocks noGrp="1"/>
          </p:cNvGraphicFramePr>
          <p:nvPr>
            <p:ph idx="1"/>
          </p:nvPr>
        </p:nvGraphicFramePr>
        <p:xfrm>
          <a:off x="467544" y="2924944"/>
          <a:ext cx="8229600" cy="3210052"/>
        </p:xfrm>
        <a:graphic>
          <a:graphicData uri="http://schemas.openxmlformats.org/drawingml/2006/table">
            <a:tbl>
              <a:tblPr firstRow="1" bandRow="1">
                <a:tableStyleId>{5C22544A-7EE6-4342-B048-85BDC9FD1C3A}</a:tableStyleId>
              </a:tblPr>
              <a:tblGrid>
                <a:gridCol w="1882552"/>
                <a:gridCol w="5184576"/>
                <a:gridCol w="1162472"/>
              </a:tblGrid>
              <a:tr h="370840">
                <a:tc>
                  <a:txBody>
                    <a:bodyPr/>
                    <a:lstStyle/>
                    <a:p>
                      <a:pPr algn="ctr">
                        <a:lnSpc>
                          <a:spcPct val="115000"/>
                        </a:lnSpc>
                        <a:spcAft>
                          <a:spcPts val="0"/>
                        </a:spcAft>
                        <a:tabLst>
                          <a:tab pos="90170" algn="l"/>
                        </a:tabLst>
                      </a:pPr>
                      <a:r>
                        <a:rPr lang="lt-LT" sz="1800" dirty="0">
                          <a:latin typeface="Times New Roman"/>
                          <a:ea typeface="Calibri"/>
                          <a:cs typeface="Times New Roman"/>
                        </a:rPr>
                        <a:t>Pavardė, vardas</a:t>
                      </a:r>
                      <a:endParaRPr lang="lt-LT" sz="1800" dirty="0">
                        <a:latin typeface="Calibri"/>
                        <a:ea typeface="Calibri"/>
                        <a:cs typeface="Times New Roman"/>
                      </a:endParaRPr>
                    </a:p>
                  </a:txBody>
                  <a:tcPr marL="68580" marR="68580" marT="0" marB="0"/>
                </a:tc>
                <a:tc>
                  <a:txBody>
                    <a:bodyPr/>
                    <a:lstStyle/>
                    <a:p>
                      <a:pPr algn="ctr">
                        <a:lnSpc>
                          <a:spcPct val="115000"/>
                        </a:lnSpc>
                        <a:spcAft>
                          <a:spcPts val="0"/>
                        </a:spcAft>
                        <a:tabLst>
                          <a:tab pos="90170" algn="l"/>
                        </a:tabLst>
                      </a:pPr>
                      <a:r>
                        <a:rPr lang="lt-LT" sz="1800">
                          <a:latin typeface="Times New Roman"/>
                          <a:ea typeface="Calibri"/>
                          <a:cs typeface="Times New Roman"/>
                        </a:rPr>
                        <a:t>Įvykis arba sakinys</a:t>
                      </a:r>
                      <a:endParaRPr lang="lt-LT" sz="1800">
                        <a:latin typeface="Calibri"/>
                        <a:ea typeface="Calibri"/>
                        <a:cs typeface="Times New Roman"/>
                      </a:endParaRPr>
                    </a:p>
                  </a:txBody>
                  <a:tcPr marL="68580" marR="68580" marT="0" marB="0"/>
                </a:tc>
                <a:tc>
                  <a:txBody>
                    <a:bodyPr/>
                    <a:lstStyle/>
                    <a:p>
                      <a:pPr algn="ctr">
                        <a:lnSpc>
                          <a:spcPct val="115000"/>
                        </a:lnSpc>
                        <a:spcAft>
                          <a:spcPts val="0"/>
                        </a:spcAft>
                        <a:tabLst>
                          <a:tab pos="90170" algn="l"/>
                        </a:tabLst>
                      </a:pPr>
                      <a:r>
                        <a:rPr lang="lt-LT" sz="1800">
                          <a:latin typeface="Times New Roman"/>
                          <a:ea typeface="Calibri"/>
                          <a:cs typeface="Times New Roman"/>
                        </a:rPr>
                        <a:t>Puslapis</a:t>
                      </a:r>
                      <a:endParaRPr lang="lt-LT" sz="1800">
                        <a:latin typeface="Calibri"/>
                        <a:ea typeface="Calibri"/>
                        <a:cs typeface="Times New Roman"/>
                      </a:endParaRPr>
                    </a:p>
                  </a:txBody>
                  <a:tcPr marL="68580" marR="68580" marT="0" marB="0"/>
                </a:tc>
              </a:tr>
              <a:tr h="370840">
                <a:tc rowSpan="3">
                  <a:txBody>
                    <a:bodyPr/>
                    <a:lstStyle/>
                    <a:p>
                      <a:pPr algn="just">
                        <a:lnSpc>
                          <a:spcPct val="115000"/>
                        </a:lnSpc>
                        <a:spcAft>
                          <a:spcPts val="0"/>
                        </a:spcAft>
                        <a:tabLst>
                          <a:tab pos="90170" algn="l"/>
                        </a:tabLst>
                      </a:pPr>
                      <a:r>
                        <a:rPr lang="lt-LT" sz="1800" dirty="0">
                          <a:latin typeface="Times New Roman"/>
                          <a:ea typeface="Calibri"/>
                          <a:cs typeface="Times New Roman"/>
                        </a:rPr>
                        <a:t>Stulginskis, Aleksandras</a:t>
                      </a:r>
                      <a:endParaRPr lang="lt-LT" sz="1800" dirty="0">
                        <a:latin typeface="Calibri"/>
                        <a:ea typeface="Calibri"/>
                        <a:cs typeface="Times New Roman"/>
                      </a:endParaRPr>
                    </a:p>
                  </a:txBody>
                  <a:tcPr marL="68580" marR="68580" marT="0" marB="0"/>
                </a:tc>
                <a:tc>
                  <a:txBody>
                    <a:bodyPr/>
                    <a:lstStyle/>
                    <a:p>
                      <a:pPr algn="just">
                        <a:lnSpc>
                          <a:spcPct val="115000"/>
                        </a:lnSpc>
                        <a:spcAft>
                          <a:spcPts val="0"/>
                        </a:spcAft>
                        <a:tabLst>
                          <a:tab pos="90170" algn="l"/>
                        </a:tabLst>
                      </a:pPr>
                      <a:r>
                        <a:rPr lang="lt-LT" sz="1800" dirty="0">
                          <a:latin typeface="Times New Roman"/>
                          <a:ea typeface="Calibri"/>
                          <a:cs typeface="Times New Roman"/>
                        </a:rPr>
                        <a:t>Prezidentu buvo išrinktas krikščionis demokratas Aleksandras Stulginskis.</a:t>
                      </a:r>
                      <a:endParaRPr lang="lt-LT" sz="1800" dirty="0">
                        <a:latin typeface="Calibri"/>
                        <a:ea typeface="Calibri"/>
                        <a:cs typeface="Times New Roman"/>
                      </a:endParaRPr>
                    </a:p>
                  </a:txBody>
                  <a:tcPr marL="68580" marR="68580" marT="0" marB="0"/>
                </a:tc>
                <a:tc>
                  <a:txBody>
                    <a:bodyPr/>
                    <a:lstStyle/>
                    <a:p>
                      <a:pPr algn="ctr">
                        <a:lnSpc>
                          <a:spcPct val="115000"/>
                        </a:lnSpc>
                        <a:spcAft>
                          <a:spcPts val="0"/>
                        </a:spcAft>
                        <a:tabLst>
                          <a:tab pos="90170" algn="l"/>
                        </a:tabLst>
                      </a:pPr>
                      <a:r>
                        <a:rPr lang="lt-LT" sz="1800">
                          <a:latin typeface="Times New Roman"/>
                          <a:ea typeface="Calibri"/>
                          <a:cs typeface="Times New Roman"/>
                        </a:rPr>
                        <a:t>104</a:t>
                      </a:r>
                      <a:endParaRPr lang="lt-LT" sz="1800">
                        <a:latin typeface="Calibri"/>
                        <a:ea typeface="Calibri"/>
                        <a:cs typeface="Times New Roman"/>
                      </a:endParaRPr>
                    </a:p>
                  </a:txBody>
                  <a:tcPr marL="68580" marR="68580" marT="0" marB="0"/>
                </a:tc>
              </a:tr>
              <a:tr h="370840">
                <a:tc vMerge="1">
                  <a:txBody>
                    <a:bodyPr/>
                    <a:lstStyle/>
                    <a:p>
                      <a:endParaRPr lang="lt-LT" dirty="0"/>
                    </a:p>
                  </a:txBody>
                  <a:tcPr/>
                </a:tc>
                <a:tc>
                  <a:txBody>
                    <a:bodyPr/>
                    <a:lstStyle/>
                    <a:p>
                      <a:pPr algn="just">
                        <a:lnSpc>
                          <a:spcPct val="115000"/>
                        </a:lnSpc>
                        <a:spcAft>
                          <a:spcPts val="0"/>
                        </a:spcAft>
                        <a:tabLst>
                          <a:tab pos="90170" algn="l"/>
                        </a:tabLst>
                      </a:pPr>
                      <a:r>
                        <a:rPr lang="lt-LT" sz="1800" dirty="0">
                          <a:latin typeface="Times New Roman"/>
                          <a:ea typeface="Calibri"/>
                          <a:cs typeface="Times New Roman"/>
                        </a:rPr>
                        <a:t>Aleksandras Stulginskis gimė 1885 m. vasario 26 d. Žemaitijoje, Katulių kaime, </a:t>
                      </a:r>
                      <a:r>
                        <a:rPr lang="lt-LT" sz="1800" dirty="0" err="1">
                          <a:latin typeface="Times New Roman"/>
                          <a:ea typeface="Calibri"/>
                          <a:cs typeface="Times New Roman"/>
                        </a:rPr>
                        <a:t>Kaltinėnų</a:t>
                      </a:r>
                      <a:r>
                        <a:rPr lang="lt-LT" sz="1800" dirty="0">
                          <a:latin typeface="Times New Roman"/>
                          <a:ea typeface="Calibri"/>
                          <a:cs typeface="Times New Roman"/>
                        </a:rPr>
                        <a:t> valsčiuje, bežemių valstiečių šeimoje.</a:t>
                      </a:r>
                      <a:endParaRPr lang="lt-LT" sz="1800" dirty="0">
                        <a:latin typeface="Calibri"/>
                        <a:ea typeface="Calibri"/>
                        <a:cs typeface="Times New Roman"/>
                      </a:endParaRPr>
                    </a:p>
                  </a:txBody>
                  <a:tcPr marL="68580" marR="68580" marT="0" marB="0"/>
                </a:tc>
                <a:tc>
                  <a:txBody>
                    <a:bodyPr/>
                    <a:lstStyle/>
                    <a:p>
                      <a:pPr algn="ctr">
                        <a:lnSpc>
                          <a:spcPct val="115000"/>
                        </a:lnSpc>
                        <a:spcAft>
                          <a:spcPts val="0"/>
                        </a:spcAft>
                        <a:tabLst>
                          <a:tab pos="90170" algn="l"/>
                        </a:tabLst>
                      </a:pPr>
                      <a:r>
                        <a:rPr lang="lt-LT" sz="1800">
                          <a:latin typeface="Times New Roman"/>
                          <a:ea typeface="Calibri"/>
                          <a:cs typeface="Times New Roman"/>
                        </a:rPr>
                        <a:t>105</a:t>
                      </a:r>
                      <a:endParaRPr lang="lt-LT" sz="1800">
                        <a:latin typeface="Calibri"/>
                        <a:ea typeface="Calibri"/>
                        <a:cs typeface="Times New Roman"/>
                      </a:endParaRPr>
                    </a:p>
                  </a:txBody>
                  <a:tcPr marL="68580" marR="68580" marT="0" marB="0"/>
                </a:tc>
              </a:tr>
              <a:tr h="370840">
                <a:tc vMerge="1">
                  <a:txBody>
                    <a:bodyPr/>
                    <a:lstStyle/>
                    <a:p>
                      <a:endParaRPr lang="lt-LT"/>
                    </a:p>
                  </a:txBody>
                  <a:tcPr/>
                </a:tc>
                <a:tc>
                  <a:txBody>
                    <a:bodyPr/>
                    <a:lstStyle/>
                    <a:p>
                      <a:pPr algn="just">
                        <a:lnSpc>
                          <a:spcPct val="115000"/>
                        </a:lnSpc>
                        <a:spcAft>
                          <a:spcPts val="0"/>
                        </a:spcAft>
                        <a:tabLst>
                          <a:tab pos="90170" algn="l"/>
                        </a:tabLst>
                      </a:pPr>
                      <a:r>
                        <a:rPr lang="lt-LT" sz="1800" dirty="0">
                          <a:latin typeface="Times New Roman"/>
                          <a:ea typeface="Calibri"/>
                          <a:cs typeface="Times New Roman"/>
                        </a:rPr>
                        <a:t>Steigiamojo Seimo Pirmininku išrinktas Aleksandras Stulginskis, kuris savo kalboje išdėstė svarbiausius Seimo uždavinius: demokratinės konstitucijos priėmimą, žemės reformos parengimą.</a:t>
                      </a:r>
                      <a:endParaRPr lang="lt-LT" sz="1800" dirty="0">
                        <a:latin typeface="Calibri"/>
                        <a:ea typeface="Calibri"/>
                        <a:cs typeface="Times New Roman"/>
                      </a:endParaRPr>
                    </a:p>
                  </a:txBody>
                  <a:tcPr marL="68580" marR="68580" marT="0" marB="0"/>
                </a:tc>
                <a:tc>
                  <a:txBody>
                    <a:bodyPr/>
                    <a:lstStyle/>
                    <a:p>
                      <a:pPr algn="ctr">
                        <a:lnSpc>
                          <a:spcPct val="115000"/>
                        </a:lnSpc>
                        <a:spcAft>
                          <a:spcPts val="0"/>
                        </a:spcAft>
                        <a:tabLst>
                          <a:tab pos="90170" algn="l"/>
                        </a:tabLst>
                      </a:pPr>
                      <a:r>
                        <a:rPr lang="lt-LT" sz="1800" dirty="0">
                          <a:latin typeface="Times New Roman"/>
                          <a:ea typeface="Calibri"/>
                          <a:cs typeface="Times New Roman"/>
                        </a:rPr>
                        <a:t>28</a:t>
                      </a:r>
                      <a:endParaRPr lang="lt-LT" sz="18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980728"/>
            <a:ext cx="8229600" cy="5593808"/>
          </a:xfrm>
        </p:spPr>
        <p:txBody>
          <a:bodyPr>
            <a:normAutofit/>
          </a:bodyPr>
          <a:lstStyle/>
          <a:p>
            <a:pPr algn="just"/>
            <a:r>
              <a:rPr lang="lt-LT" dirty="0" smtClean="0">
                <a:latin typeface="Times New Roman" pitchFamily="18" charset="0"/>
                <a:cs typeface="Times New Roman" pitchFamily="18" charset="0"/>
              </a:rPr>
              <a:t>Naudojantis atramine medžiaga, parašyti amžius romėniškais skaičiais.</a:t>
            </a:r>
          </a:p>
          <a:p>
            <a:pPr algn="just">
              <a:buNone/>
            </a:pPr>
            <a:r>
              <a:rPr lang="lt-LT" dirty="0" smtClean="0">
                <a:latin typeface="Times New Roman" pitchFamily="18" charset="0"/>
                <a:cs typeface="Times New Roman" pitchFamily="18" charset="0"/>
              </a:rPr>
              <a:t>1 – I amžius, 5 - ___amžius, 18 - __amžius, ...</a:t>
            </a:r>
          </a:p>
          <a:p>
            <a:pPr algn="just">
              <a:buNone/>
            </a:pPr>
            <a:endParaRPr lang="lt-LT" dirty="0" smtClean="0">
              <a:latin typeface="Times New Roman" pitchFamily="18" charset="0"/>
              <a:cs typeface="Times New Roman" pitchFamily="18" charset="0"/>
            </a:endParaRPr>
          </a:p>
          <a:p>
            <a:pPr lvl="0" algn="just"/>
            <a:r>
              <a:rPr lang="lt-LT" dirty="0" smtClean="0">
                <a:latin typeface="Times New Roman" pitchFamily="18" charset="0"/>
                <a:cs typeface="Times New Roman" pitchFamily="18" charset="0"/>
              </a:rPr>
              <a:t>Darbas su vadovėliu. Iš skyriaus išrinkti ir parašyti penkis (arba daugiau) įvykius su datomis.</a:t>
            </a:r>
          </a:p>
          <a:p>
            <a:pPr lvl="0" algn="just">
              <a:buNone/>
            </a:pPr>
            <a:endParaRPr lang="lt-LT" dirty="0" smtClean="0">
              <a:latin typeface="Times New Roman" pitchFamily="18" charset="0"/>
              <a:cs typeface="Times New Roman" pitchFamily="18" charset="0"/>
            </a:endParaRPr>
          </a:p>
          <a:p>
            <a:pPr lvl="0" algn="just"/>
            <a:r>
              <a:rPr lang="lt-LT" dirty="0" smtClean="0">
                <a:latin typeface="Times New Roman" pitchFamily="18" charset="0"/>
                <a:cs typeface="Times New Roman" pitchFamily="18" charset="0"/>
              </a:rPr>
              <a:t>Tekstas apie istorinę asmenybę. Reikia išrašyti charakterio savybes, pagrindinius istorinius įvykius.</a:t>
            </a:r>
          </a:p>
          <a:p>
            <a:pPr lvl="0" algn="just">
              <a:buNone/>
            </a:pPr>
            <a:endParaRPr lang="lt-LT" dirty="0" smtClean="0"/>
          </a:p>
          <a:p>
            <a:pPr algn="just"/>
            <a:endParaRPr lang="lt-L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980728"/>
            <a:ext cx="8229600" cy="5593808"/>
          </a:xfrm>
        </p:spPr>
        <p:txBody>
          <a:bodyPr/>
          <a:lstStyle/>
          <a:p>
            <a:pPr lvl="0" algn="just"/>
            <a:r>
              <a:rPr lang="lt-LT" dirty="0" smtClean="0">
                <a:latin typeface="Times New Roman" pitchFamily="18" charset="0"/>
                <a:cs typeface="Times New Roman" pitchFamily="18" charset="0"/>
              </a:rPr>
              <a:t>Surašyti asmenybes chronologine tvarka, kai nurodytos asmenybės ir šalia gyvenimo / valdymo metai.</a:t>
            </a:r>
          </a:p>
          <a:p>
            <a:pPr lvl="0" algn="just">
              <a:buNone/>
            </a:pPr>
            <a:endParaRPr lang="lt-LT" dirty="0" smtClean="0">
              <a:latin typeface="Times New Roman" pitchFamily="18" charset="0"/>
              <a:cs typeface="Times New Roman" pitchFamily="18" charset="0"/>
            </a:endParaRPr>
          </a:p>
          <a:p>
            <a:pPr lvl="0" algn="just"/>
            <a:r>
              <a:rPr lang="lt-LT" dirty="0" smtClean="0">
                <a:latin typeface="Times New Roman" pitchFamily="18" charset="0"/>
                <a:cs typeface="Times New Roman" pitchFamily="18" charset="0"/>
              </a:rPr>
              <a:t>Rasti tekste ir nurašyti istorinius įvykius, kai nurodytos datos. </a:t>
            </a:r>
          </a:p>
          <a:p>
            <a:pPr lvl="0" algn="just">
              <a:buNone/>
            </a:pPr>
            <a:endParaRPr lang="lt-LT" dirty="0" smtClean="0">
              <a:latin typeface="Times New Roman" pitchFamily="18" charset="0"/>
              <a:cs typeface="Times New Roman" pitchFamily="18" charset="0"/>
            </a:endParaRPr>
          </a:p>
          <a:p>
            <a:pPr lvl="0" algn="just"/>
            <a:r>
              <a:rPr lang="lt-LT" dirty="0" smtClean="0">
                <a:latin typeface="Times New Roman" pitchFamily="18" charset="0"/>
                <a:cs typeface="Times New Roman" pitchFamily="18" charset="0"/>
              </a:rPr>
              <a:t>Spręsti testus, kai  mokinys atsakymus gali rasti tekste, nurodytame skyriuje, savo parengtose lentelėse.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sz="3100" dirty="0" smtClean="0"/>
              <a:t>                                   </a:t>
            </a:r>
            <a:r>
              <a:rPr lang="lt-LT" sz="3100" dirty="0" smtClean="0">
                <a:latin typeface="Times New Roman" pitchFamily="18" charset="0"/>
                <a:cs typeface="Times New Roman" pitchFamily="18" charset="0"/>
              </a:rPr>
              <a:t>DATOS </a:t>
            </a:r>
            <a:br>
              <a:rPr lang="lt-LT" sz="3100" dirty="0" smtClean="0">
                <a:latin typeface="Times New Roman" pitchFamily="18" charset="0"/>
                <a:cs typeface="Times New Roman" pitchFamily="18" charset="0"/>
              </a:rPr>
            </a:br>
            <a:r>
              <a:rPr lang="lt-LT" sz="2200" dirty="0" smtClean="0">
                <a:latin typeface="Times New Roman" pitchFamily="18" charset="0"/>
                <a:cs typeface="Times New Roman" pitchFamily="18" charset="0"/>
              </a:rPr>
              <a:t>(surašyti visas datas ir įvykius, kuriuos mokinys turi išmokti)</a:t>
            </a:r>
            <a:br>
              <a:rPr lang="lt-LT" sz="2200" dirty="0" smtClean="0">
                <a:latin typeface="Times New Roman" pitchFamily="18" charset="0"/>
                <a:cs typeface="Times New Roman" pitchFamily="18" charset="0"/>
              </a:rPr>
            </a:br>
            <a:r>
              <a:rPr lang="lt-LT" sz="2000" dirty="0" smtClean="0">
                <a:latin typeface="Times New Roman" pitchFamily="18" charset="0"/>
                <a:cs typeface="Times New Roman" pitchFamily="18" charset="0"/>
              </a:rPr>
              <a:t>Mokiniui duodama tokia pat lentelė be datų, kurią jis užpildo įrašydamas datas</a:t>
            </a:r>
            <a:r>
              <a:rPr lang="lt-LT" sz="2000" dirty="0" smtClean="0"/>
              <a:t/>
            </a:r>
            <a:br>
              <a:rPr lang="lt-LT" sz="2000" dirty="0" smtClean="0"/>
            </a:br>
            <a:r>
              <a:rPr lang="lt-LT" sz="2200" dirty="0" smtClean="0"/>
              <a:t/>
            </a:r>
            <a:br>
              <a:rPr lang="lt-LT" sz="2200" dirty="0" smtClean="0"/>
            </a:br>
            <a:endParaRPr lang="lt-LT" sz="2200" dirty="0"/>
          </a:p>
        </p:txBody>
      </p:sp>
      <p:graphicFrame>
        <p:nvGraphicFramePr>
          <p:cNvPr id="4" name="Turinio vietos rezervavimo ženklas 3"/>
          <p:cNvGraphicFramePr>
            <a:graphicFrameLocks noGrp="1"/>
          </p:cNvGraphicFramePr>
          <p:nvPr>
            <p:ph idx="1"/>
          </p:nvPr>
        </p:nvGraphicFramePr>
        <p:xfrm>
          <a:off x="457200" y="2249488"/>
          <a:ext cx="8229600" cy="1483360"/>
        </p:xfrm>
        <a:graphic>
          <a:graphicData uri="http://schemas.openxmlformats.org/drawingml/2006/table">
            <a:tbl>
              <a:tblPr firstRow="1" bandRow="1">
                <a:tableStyleId>{5C22544A-7EE6-4342-B048-85BDC9FD1C3A}</a:tableStyleId>
              </a:tblPr>
              <a:tblGrid>
                <a:gridCol w="1810544"/>
                <a:gridCol w="6419056"/>
              </a:tblGrid>
              <a:tr h="370840">
                <a:tc>
                  <a:txBody>
                    <a:bodyPr/>
                    <a:lstStyle/>
                    <a:p>
                      <a:pPr algn="ctr">
                        <a:lnSpc>
                          <a:spcPct val="115000"/>
                        </a:lnSpc>
                        <a:spcAft>
                          <a:spcPts val="0"/>
                        </a:spcAft>
                        <a:tabLst>
                          <a:tab pos="90170" algn="l"/>
                        </a:tabLst>
                      </a:pPr>
                      <a:r>
                        <a:rPr lang="lt-LT" sz="1800" dirty="0">
                          <a:latin typeface="Times New Roman"/>
                          <a:ea typeface="Calibri"/>
                          <a:cs typeface="Times New Roman"/>
                        </a:rPr>
                        <a:t>Data</a:t>
                      </a:r>
                      <a:endParaRPr lang="lt-LT" sz="1800" dirty="0">
                        <a:latin typeface="Calibri"/>
                        <a:ea typeface="Calibri"/>
                        <a:cs typeface="Times New Roman"/>
                      </a:endParaRPr>
                    </a:p>
                  </a:txBody>
                  <a:tcPr marL="68580" marR="68580" marT="0" marB="0"/>
                </a:tc>
                <a:tc>
                  <a:txBody>
                    <a:bodyPr/>
                    <a:lstStyle/>
                    <a:p>
                      <a:pPr algn="ctr">
                        <a:lnSpc>
                          <a:spcPct val="115000"/>
                        </a:lnSpc>
                        <a:spcAft>
                          <a:spcPts val="0"/>
                        </a:spcAft>
                        <a:tabLst>
                          <a:tab pos="90170" algn="l"/>
                        </a:tabLst>
                      </a:pPr>
                      <a:r>
                        <a:rPr lang="lt-LT" sz="1800">
                          <a:latin typeface="Times New Roman"/>
                          <a:ea typeface="Calibri"/>
                          <a:cs typeface="Times New Roman"/>
                        </a:rPr>
                        <a:t>Įvykis</a:t>
                      </a:r>
                      <a:endParaRPr lang="lt-LT" sz="1800">
                        <a:latin typeface="Calibri"/>
                        <a:ea typeface="Calibri"/>
                        <a:cs typeface="Times New Roman"/>
                      </a:endParaRPr>
                    </a:p>
                  </a:txBody>
                  <a:tcPr marL="68580" marR="68580" marT="0" marB="0"/>
                </a:tc>
              </a:tr>
              <a:tr h="370840">
                <a:tc>
                  <a:txBody>
                    <a:bodyPr/>
                    <a:lstStyle/>
                    <a:p>
                      <a:pPr algn="just">
                        <a:lnSpc>
                          <a:spcPct val="115000"/>
                        </a:lnSpc>
                        <a:spcAft>
                          <a:spcPts val="0"/>
                        </a:spcAft>
                        <a:tabLst>
                          <a:tab pos="90170" algn="l"/>
                        </a:tabLst>
                      </a:pPr>
                      <a:r>
                        <a:rPr lang="lt-LT" sz="1800" dirty="0">
                          <a:latin typeface="Times New Roman"/>
                          <a:ea typeface="Calibri"/>
                          <a:cs typeface="Times New Roman"/>
                        </a:rPr>
                        <a:t>1009 m.</a:t>
                      </a:r>
                      <a:endParaRPr lang="lt-LT" sz="1800" dirty="0">
                        <a:latin typeface="Calibri"/>
                        <a:ea typeface="Calibri"/>
                        <a:cs typeface="Times New Roman"/>
                      </a:endParaRPr>
                    </a:p>
                  </a:txBody>
                  <a:tcPr marL="68580" marR="68580" marT="0" marB="0"/>
                </a:tc>
                <a:tc>
                  <a:txBody>
                    <a:bodyPr/>
                    <a:lstStyle/>
                    <a:p>
                      <a:pPr algn="just">
                        <a:lnSpc>
                          <a:spcPct val="115000"/>
                        </a:lnSpc>
                        <a:spcAft>
                          <a:spcPts val="0"/>
                        </a:spcAft>
                        <a:tabLst>
                          <a:tab pos="90170" algn="l"/>
                        </a:tabLst>
                      </a:pPr>
                      <a:r>
                        <a:rPr lang="lt-LT" sz="1800">
                          <a:latin typeface="Times New Roman"/>
                          <a:ea typeface="Calibri"/>
                          <a:cs typeface="Times New Roman"/>
                        </a:rPr>
                        <a:t>Pirmąkart rašytiniuose šaltiniuose paminėtas Lietuvos vardas</a:t>
                      </a:r>
                      <a:endParaRPr lang="lt-LT" sz="1800">
                        <a:latin typeface="Calibri"/>
                        <a:ea typeface="Calibri"/>
                        <a:cs typeface="Times New Roman"/>
                      </a:endParaRPr>
                    </a:p>
                  </a:txBody>
                  <a:tcPr marL="68580" marR="68580" marT="0" marB="0"/>
                </a:tc>
              </a:tr>
              <a:tr h="370840">
                <a:tc>
                  <a:txBody>
                    <a:bodyPr/>
                    <a:lstStyle/>
                    <a:p>
                      <a:pPr algn="just">
                        <a:lnSpc>
                          <a:spcPct val="115000"/>
                        </a:lnSpc>
                        <a:spcAft>
                          <a:spcPts val="0"/>
                        </a:spcAft>
                        <a:tabLst>
                          <a:tab pos="90170" algn="l"/>
                        </a:tabLst>
                      </a:pPr>
                      <a:r>
                        <a:rPr lang="lt-LT" sz="1800" dirty="0">
                          <a:latin typeface="Times New Roman"/>
                          <a:ea typeface="Calibri"/>
                          <a:cs typeface="Times New Roman"/>
                        </a:rPr>
                        <a:t>1236 m.</a:t>
                      </a:r>
                      <a:endParaRPr lang="lt-LT" sz="1800" dirty="0">
                        <a:latin typeface="Calibri"/>
                        <a:ea typeface="Calibri"/>
                        <a:cs typeface="Times New Roman"/>
                      </a:endParaRPr>
                    </a:p>
                  </a:txBody>
                  <a:tcPr marL="68580" marR="68580" marT="0" marB="0"/>
                </a:tc>
                <a:tc>
                  <a:txBody>
                    <a:bodyPr/>
                    <a:lstStyle/>
                    <a:p>
                      <a:pPr algn="just">
                        <a:lnSpc>
                          <a:spcPct val="115000"/>
                        </a:lnSpc>
                        <a:spcAft>
                          <a:spcPts val="0"/>
                        </a:spcAft>
                        <a:tabLst>
                          <a:tab pos="90170" algn="l"/>
                        </a:tabLst>
                      </a:pPr>
                      <a:r>
                        <a:rPr lang="lt-LT" sz="1800" dirty="0">
                          <a:latin typeface="Times New Roman"/>
                          <a:ea typeface="Calibri"/>
                          <a:cs typeface="Times New Roman"/>
                        </a:rPr>
                        <a:t>Saulės mūšis</a:t>
                      </a:r>
                      <a:endParaRPr lang="lt-LT" sz="1800" dirty="0">
                        <a:latin typeface="Calibri"/>
                        <a:ea typeface="Calibri"/>
                        <a:cs typeface="Times New Roman"/>
                      </a:endParaRPr>
                    </a:p>
                  </a:txBody>
                  <a:tcPr marL="68580" marR="68580" marT="0" marB="0"/>
                </a:tc>
              </a:tr>
              <a:tr h="370840">
                <a:tc>
                  <a:txBody>
                    <a:bodyPr/>
                    <a:lstStyle/>
                    <a:p>
                      <a:pPr algn="just">
                        <a:lnSpc>
                          <a:spcPct val="115000"/>
                        </a:lnSpc>
                        <a:spcAft>
                          <a:spcPts val="0"/>
                        </a:spcAft>
                        <a:tabLst>
                          <a:tab pos="90170" algn="l"/>
                        </a:tabLst>
                      </a:pPr>
                      <a:r>
                        <a:rPr lang="lt-LT" sz="1800" dirty="0">
                          <a:latin typeface="Times New Roman"/>
                          <a:ea typeface="Calibri"/>
                          <a:cs typeface="Times New Roman"/>
                        </a:rPr>
                        <a:t>1236 – 1263 m.</a:t>
                      </a:r>
                      <a:endParaRPr lang="lt-LT" sz="1800" dirty="0">
                        <a:latin typeface="Calibri"/>
                        <a:ea typeface="Calibri"/>
                        <a:cs typeface="Times New Roman"/>
                      </a:endParaRPr>
                    </a:p>
                  </a:txBody>
                  <a:tcPr marL="68580" marR="68580" marT="0" marB="0"/>
                </a:tc>
                <a:tc>
                  <a:txBody>
                    <a:bodyPr/>
                    <a:lstStyle/>
                    <a:p>
                      <a:pPr algn="just">
                        <a:lnSpc>
                          <a:spcPct val="115000"/>
                        </a:lnSpc>
                        <a:spcAft>
                          <a:spcPts val="0"/>
                        </a:spcAft>
                        <a:tabLst>
                          <a:tab pos="90170" algn="l"/>
                        </a:tabLst>
                      </a:pPr>
                      <a:r>
                        <a:rPr lang="lt-LT" sz="1800" dirty="0">
                          <a:latin typeface="Times New Roman"/>
                          <a:ea typeface="Calibri"/>
                          <a:cs typeface="Times New Roman"/>
                        </a:rPr>
                        <a:t>Lietuvą valdė Mindaugas</a:t>
                      </a:r>
                      <a:endParaRPr lang="lt-LT" sz="1800" dirty="0">
                        <a:latin typeface="Calibri"/>
                        <a:ea typeface="Calibri"/>
                        <a:cs typeface="Times New Roman"/>
                      </a:endParaRPr>
                    </a:p>
                  </a:txBody>
                  <a:tcPr marL="68580" marR="68580" marT="0" marB="0"/>
                </a:tc>
              </a:tr>
            </a:tbl>
          </a:graphicData>
        </a:graphic>
      </p:graphicFrame>
      <p:graphicFrame>
        <p:nvGraphicFramePr>
          <p:cNvPr id="5" name="Lentelė 4"/>
          <p:cNvGraphicFramePr>
            <a:graphicFrameLocks noGrp="1"/>
          </p:cNvGraphicFramePr>
          <p:nvPr/>
        </p:nvGraphicFramePr>
        <p:xfrm>
          <a:off x="467544" y="4221088"/>
          <a:ext cx="8229600" cy="1483360"/>
        </p:xfrm>
        <a:graphic>
          <a:graphicData uri="http://schemas.openxmlformats.org/drawingml/2006/table">
            <a:tbl>
              <a:tblPr firstRow="1" bandRow="1">
                <a:tableStyleId>{5C22544A-7EE6-4342-B048-85BDC9FD1C3A}</a:tableStyleId>
              </a:tblPr>
              <a:tblGrid>
                <a:gridCol w="1810544"/>
                <a:gridCol w="6419056"/>
              </a:tblGrid>
              <a:tr h="370840">
                <a:tc>
                  <a:txBody>
                    <a:bodyPr/>
                    <a:lstStyle/>
                    <a:p>
                      <a:pPr algn="ctr">
                        <a:lnSpc>
                          <a:spcPct val="115000"/>
                        </a:lnSpc>
                        <a:spcAft>
                          <a:spcPts val="0"/>
                        </a:spcAft>
                        <a:tabLst>
                          <a:tab pos="90170" algn="l"/>
                        </a:tabLst>
                      </a:pPr>
                      <a:r>
                        <a:rPr lang="lt-LT" sz="1800" dirty="0">
                          <a:latin typeface="Times New Roman"/>
                          <a:ea typeface="Calibri"/>
                          <a:cs typeface="Times New Roman"/>
                        </a:rPr>
                        <a:t>Data</a:t>
                      </a:r>
                      <a:endParaRPr lang="lt-LT" sz="1800" dirty="0">
                        <a:latin typeface="Calibri"/>
                        <a:ea typeface="Calibri"/>
                        <a:cs typeface="Times New Roman"/>
                      </a:endParaRPr>
                    </a:p>
                  </a:txBody>
                  <a:tcPr marL="68580" marR="68580" marT="0" marB="0"/>
                </a:tc>
                <a:tc>
                  <a:txBody>
                    <a:bodyPr/>
                    <a:lstStyle/>
                    <a:p>
                      <a:pPr algn="ctr">
                        <a:lnSpc>
                          <a:spcPct val="115000"/>
                        </a:lnSpc>
                        <a:spcAft>
                          <a:spcPts val="0"/>
                        </a:spcAft>
                        <a:tabLst>
                          <a:tab pos="90170" algn="l"/>
                        </a:tabLst>
                      </a:pPr>
                      <a:r>
                        <a:rPr lang="lt-LT" sz="1800">
                          <a:latin typeface="Times New Roman"/>
                          <a:ea typeface="Calibri"/>
                          <a:cs typeface="Times New Roman"/>
                        </a:rPr>
                        <a:t>Įvykis</a:t>
                      </a:r>
                      <a:endParaRPr lang="lt-LT" sz="1800">
                        <a:latin typeface="Calibri"/>
                        <a:ea typeface="Calibri"/>
                        <a:cs typeface="Times New Roman"/>
                      </a:endParaRPr>
                    </a:p>
                  </a:txBody>
                  <a:tcPr marL="68580" marR="68580" marT="0" marB="0"/>
                </a:tc>
              </a:tr>
              <a:tr h="370840">
                <a:tc>
                  <a:txBody>
                    <a:bodyPr/>
                    <a:lstStyle/>
                    <a:p>
                      <a:pPr algn="just">
                        <a:lnSpc>
                          <a:spcPct val="115000"/>
                        </a:lnSpc>
                        <a:spcAft>
                          <a:spcPts val="0"/>
                        </a:spcAft>
                        <a:tabLst>
                          <a:tab pos="90170" algn="l"/>
                        </a:tabLst>
                      </a:pPr>
                      <a:endParaRPr lang="lt-LT" sz="1800" dirty="0">
                        <a:latin typeface="Calibri"/>
                        <a:ea typeface="Calibri"/>
                        <a:cs typeface="Times New Roman"/>
                      </a:endParaRPr>
                    </a:p>
                  </a:txBody>
                  <a:tcPr marL="68580" marR="68580" marT="0" marB="0"/>
                </a:tc>
                <a:tc>
                  <a:txBody>
                    <a:bodyPr/>
                    <a:lstStyle/>
                    <a:p>
                      <a:pPr algn="just">
                        <a:lnSpc>
                          <a:spcPct val="115000"/>
                        </a:lnSpc>
                        <a:spcAft>
                          <a:spcPts val="0"/>
                        </a:spcAft>
                        <a:tabLst>
                          <a:tab pos="90170" algn="l"/>
                        </a:tabLst>
                      </a:pPr>
                      <a:r>
                        <a:rPr lang="lt-LT" sz="1800">
                          <a:latin typeface="Times New Roman"/>
                          <a:ea typeface="Calibri"/>
                          <a:cs typeface="Times New Roman"/>
                        </a:rPr>
                        <a:t>Pirmąkart rašytiniuose šaltiniuose paminėtas Lietuvos vardas</a:t>
                      </a:r>
                      <a:endParaRPr lang="lt-LT" sz="1800">
                        <a:latin typeface="Calibri"/>
                        <a:ea typeface="Calibri"/>
                        <a:cs typeface="Times New Roman"/>
                      </a:endParaRPr>
                    </a:p>
                  </a:txBody>
                  <a:tcPr marL="68580" marR="68580" marT="0" marB="0"/>
                </a:tc>
              </a:tr>
              <a:tr h="370840">
                <a:tc>
                  <a:txBody>
                    <a:bodyPr/>
                    <a:lstStyle/>
                    <a:p>
                      <a:pPr algn="just">
                        <a:lnSpc>
                          <a:spcPct val="115000"/>
                        </a:lnSpc>
                        <a:spcAft>
                          <a:spcPts val="0"/>
                        </a:spcAft>
                        <a:tabLst>
                          <a:tab pos="90170" algn="l"/>
                        </a:tabLst>
                      </a:pPr>
                      <a:endParaRPr lang="lt-LT" sz="1800" dirty="0">
                        <a:latin typeface="Calibri"/>
                        <a:ea typeface="Calibri"/>
                        <a:cs typeface="Times New Roman"/>
                      </a:endParaRPr>
                    </a:p>
                  </a:txBody>
                  <a:tcPr marL="68580" marR="68580" marT="0" marB="0"/>
                </a:tc>
                <a:tc>
                  <a:txBody>
                    <a:bodyPr/>
                    <a:lstStyle/>
                    <a:p>
                      <a:pPr algn="just">
                        <a:lnSpc>
                          <a:spcPct val="115000"/>
                        </a:lnSpc>
                        <a:spcAft>
                          <a:spcPts val="0"/>
                        </a:spcAft>
                        <a:tabLst>
                          <a:tab pos="90170" algn="l"/>
                        </a:tabLst>
                      </a:pPr>
                      <a:r>
                        <a:rPr lang="lt-LT" sz="1800" dirty="0">
                          <a:latin typeface="Times New Roman"/>
                          <a:ea typeface="Calibri"/>
                          <a:cs typeface="Times New Roman"/>
                        </a:rPr>
                        <a:t>Saulės mūšis</a:t>
                      </a:r>
                      <a:endParaRPr lang="lt-LT" sz="1800" dirty="0">
                        <a:latin typeface="Calibri"/>
                        <a:ea typeface="Calibri"/>
                        <a:cs typeface="Times New Roman"/>
                      </a:endParaRPr>
                    </a:p>
                  </a:txBody>
                  <a:tcPr marL="68580" marR="68580" marT="0" marB="0"/>
                </a:tc>
              </a:tr>
              <a:tr h="370840">
                <a:tc>
                  <a:txBody>
                    <a:bodyPr/>
                    <a:lstStyle/>
                    <a:p>
                      <a:pPr algn="just">
                        <a:lnSpc>
                          <a:spcPct val="115000"/>
                        </a:lnSpc>
                        <a:spcAft>
                          <a:spcPts val="0"/>
                        </a:spcAft>
                        <a:tabLst>
                          <a:tab pos="90170" algn="l"/>
                        </a:tabLst>
                      </a:pPr>
                      <a:endParaRPr lang="lt-LT" sz="1800" dirty="0">
                        <a:latin typeface="Calibri"/>
                        <a:ea typeface="Calibri"/>
                        <a:cs typeface="Times New Roman"/>
                      </a:endParaRPr>
                    </a:p>
                  </a:txBody>
                  <a:tcPr marL="68580" marR="68580" marT="0" marB="0"/>
                </a:tc>
                <a:tc>
                  <a:txBody>
                    <a:bodyPr/>
                    <a:lstStyle/>
                    <a:p>
                      <a:pPr algn="just">
                        <a:lnSpc>
                          <a:spcPct val="115000"/>
                        </a:lnSpc>
                        <a:spcAft>
                          <a:spcPts val="0"/>
                        </a:spcAft>
                        <a:tabLst>
                          <a:tab pos="90170" algn="l"/>
                        </a:tabLst>
                      </a:pPr>
                      <a:r>
                        <a:rPr lang="lt-LT" sz="1800" dirty="0">
                          <a:latin typeface="Times New Roman"/>
                          <a:ea typeface="Calibri"/>
                          <a:cs typeface="Times New Roman"/>
                        </a:rPr>
                        <a:t>Lietuvą valdė Mindaugas</a:t>
                      </a:r>
                      <a:endParaRPr lang="lt-LT" sz="18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1143000"/>
            <a:ext cx="8229600" cy="2286000"/>
          </a:xfrm>
        </p:spPr>
        <p:txBody>
          <a:bodyPr>
            <a:normAutofit/>
          </a:bodyPr>
          <a:lstStyle/>
          <a:p>
            <a:r>
              <a:rPr lang="lt-LT" sz="2200" dirty="0" smtClean="0">
                <a:latin typeface="Times New Roman" pitchFamily="18" charset="0"/>
                <a:cs typeface="Times New Roman" pitchFamily="18" charset="0"/>
              </a:rPr>
              <a:t>ASMENYBĖS </a:t>
            </a:r>
            <a:br>
              <a:rPr lang="lt-LT" sz="2200" dirty="0" smtClean="0">
                <a:latin typeface="Times New Roman" pitchFamily="18" charset="0"/>
                <a:cs typeface="Times New Roman" pitchFamily="18" charset="0"/>
              </a:rPr>
            </a:br>
            <a:r>
              <a:rPr lang="lt-LT" sz="2200" dirty="0" smtClean="0">
                <a:latin typeface="Times New Roman" pitchFamily="18" charset="0"/>
                <a:cs typeface="Times New Roman" pitchFamily="18" charset="0"/>
              </a:rPr>
              <a:t>(surašyti visas asmenybes, kurias mokinys turi žinoti)</a:t>
            </a:r>
            <a:br>
              <a:rPr lang="lt-LT" sz="2200" dirty="0" smtClean="0">
                <a:latin typeface="Times New Roman" pitchFamily="18" charset="0"/>
                <a:cs typeface="Times New Roman" pitchFamily="18" charset="0"/>
              </a:rPr>
            </a:br>
            <a:r>
              <a:rPr lang="lt-LT" sz="2200" dirty="0" smtClean="0">
                <a:latin typeface="Times New Roman" pitchFamily="18" charset="0"/>
                <a:cs typeface="Times New Roman" pitchFamily="18" charset="0"/>
              </a:rPr>
              <a:t>Mokiniui duodama tokia pat lentelė be asmenybių pavardžių ir lentelė su pavardėmis. Mokinys turi surašyti pavardes.</a:t>
            </a:r>
            <a:r>
              <a:rPr lang="lt-LT" dirty="0" smtClean="0">
                <a:latin typeface="Times New Roman" pitchFamily="18" charset="0"/>
                <a:cs typeface="Times New Roman" pitchFamily="18" charset="0"/>
              </a:rPr>
              <a:t/>
            </a:r>
            <a:br>
              <a:rPr lang="lt-LT" dirty="0" smtClean="0">
                <a:latin typeface="Times New Roman" pitchFamily="18" charset="0"/>
                <a:cs typeface="Times New Roman" pitchFamily="18" charset="0"/>
              </a:rPr>
            </a:br>
            <a:endParaRPr lang="lt-LT" dirty="0">
              <a:latin typeface="Times New Roman" pitchFamily="18" charset="0"/>
              <a:cs typeface="Times New Roman" pitchFamily="18" charset="0"/>
            </a:endParaRPr>
          </a:p>
        </p:txBody>
      </p:sp>
      <p:graphicFrame>
        <p:nvGraphicFramePr>
          <p:cNvPr id="4" name="Turinio vietos rezervavimo ženklas 3"/>
          <p:cNvGraphicFramePr>
            <a:graphicFrameLocks noGrp="1"/>
          </p:cNvGraphicFramePr>
          <p:nvPr>
            <p:ph idx="1"/>
          </p:nvPr>
        </p:nvGraphicFramePr>
        <p:xfrm>
          <a:off x="467544" y="4221088"/>
          <a:ext cx="8229600" cy="1112520"/>
        </p:xfrm>
        <a:graphic>
          <a:graphicData uri="http://schemas.openxmlformats.org/drawingml/2006/table">
            <a:tbl>
              <a:tblPr firstRow="1" bandRow="1">
                <a:tableStyleId>{5940675A-B579-460E-94D1-54222C63F5DA}</a:tableStyleId>
              </a:tblPr>
              <a:tblGrid>
                <a:gridCol w="2026568"/>
                <a:gridCol w="4104456"/>
                <a:gridCol w="2098576"/>
              </a:tblGrid>
              <a:tr h="370840">
                <a:tc>
                  <a:txBody>
                    <a:bodyPr/>
                    <a:lstStyle/>
                    <a:p>
                      <a:pPr algn="just">
                        <a:lnSpc>
                          <a:spcPct val="115000"/>
                        </a:lnSpc>
                        <a:spcAft>
                          <a:spcPts val="0"/>
                        </a:spcAft>
                      </a:pPr>
                      <a:r>
                        <a:rPr lang="lt-LT" sz="1800" dirty="0">
                          <a:latin typeface="Times New Roman" pitchFamily="18" charset="0"/>
                          <a:cs typeface="Times New Roman" pitchFamily="18" charset="0"/>
                        </a:rPr>
                        <a:t>Mindaugas </a:t>
                      </a:r>
                      <a:endParaRPr lang="lt-LT" sz="1800" b="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lt-LT" sz="1800" dirty="0">
                          <a:latin typeface="Times New Roman" pitchFamily="18" charset="0"/>
                          <a:cs typeface="Times New Roman" pitchFamily="18" charset="0"/>
                        </a:rPr>
                        <a:t>Lietuvos karalius</a:t>
                      </a:r>
                      <a:endParaRPr lang="lt-LT" sz="1800" b="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lt-LT" sz="1800">
                          <a:latin typeface="Times New Roman" pitchFamily="18" charset="0"/>
                          <a:cs typeface="Times New Roman" pitchFamily="18" charset="0"/>
                        </a:rPr>
                        <a:t>1236 – 1263 m.</a:t>
                      </a:r>
                      <a:endParaRPr lang="lt-LT" sz="1800" b="0">
                        <a:latin typeface="Times New Roman" pitchFamily="18" charset="0"/>
                        <a:ea typeface="Calibri"/>
                        <a:cs typeface="Times New Roman" pitchFamily="18" charset="0"/>
                      </a:endParaRPr>
                    </a:p>
                  </a:txBody>
                  <a:tcPr marL="68580" marR="68580" marT="0" marB="0"/>
                </a:tc>
              </a:tr>
              <a:tr h="370840">
                <a:tc>
                  <a:txBody>
                    <a:bodyPr/>
                    <a:lstStyle/>
                    <a:p>
                      <a:pPr algn="just">
                        <a:lnSpc>
                          <a:spcPct val="115000"/>
                        </a:lnSpc>
                        <a:spcAft>
                          <a:spcPts val="0"/>
                        </a:spcAft>
                      </a:pPr>
                      <a:r>
                        <a:rPr lang="lt-LT" sz="1800" dirty="0">
                          <a:latin typeface="Times New Roman" pitchFamily="18" charset="0"/>
                          <a:cs typeface="Times New Roman" pitchFamily="18" charset="0"/>
                        </a:rPr>
                        <a:t>Gediminas </a:t>
                      </a:r>
                      <a:endParaRPr lang="lt-LT" sz="1800" b="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lt-LT" sz="1800" dirty="0">
                          <a:latin typeface="Times New Roman" pitchFamily="18" charset="0"/>
                          <a:cs typeface="Times New Roman" pitchFamily="18" charset="0"/>
                        </a:rPr>
                        <a:t>Kunigaikštis</a:t>
                      </a:r>
                      <a:endParaRPr lang="lt-LT" sz="1800" b="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lt-LT" sz="1800" dirty="0">
                          <a:latin typeface="Times New Roman" pitchFamily="18" charset="0"/>
                          <a:cs typeface="Times New Roman" pitchFamily="18" charset="0"/>
                        </a:rPr>
                        <a:t>1316 – 1341 m.</a:t>
                      </a:r>
                      <a:endParaRPr lang="lt-LT" sz="1800" b="0" dirty="0">
                        <a:latin typeface="Times New Roman" pitchFamily="18" charset="0"/>
                        <a:ea typeface="Calibri"/>
                        <a:cs typeface="Times New Roman" pitchFamily="18" charset="0"/>
                      </a:endParaRPr>
                    </a:p>
                  </a:txBody>
                  <a:tcPr marL="68580" marR="68580" marT="0" marB="0"/>
                </a:tc>
              </a:tr>
              <a:tr h="370840">
                <a:tc>
                  <a:txBody>
                    <a:bodyPr/>
                    <a:lstStyle/>
                    <a:p>
                      <a:pPr algn="just">
                        <a:lnSpc>
                          <a:spcPct val="115000"/>
                        </a:lnSpc>
                        <a:spcAft>
                          <a:spcPts val="0"/>
                        </a:spcAft>
                      </a:pPr>
                      <a:r>
                        <a:rPr lang="lt-LT" sz="1800" dirty="0">
                          <a:latin typeface="Times New Roman" pitchFamily="18" charset="0"/>
                          <a:cs typeface="Times New Roman" pitchFamily="18" charset="0"/>
                        </a:rPr>
                        <a:t>Martynas Mažvydas</a:t>
                      </a:r>
                      <a:endParaRPr lang="lt-LT" sz="1800" b="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lt-LT" sz="1800" dirty="0">
                          <a:latin typeface="Times New Roman" pitchFamily="18" charset="0"/>
                          <a:cs typeface="Times New Roman" pitchFamily="18" charset="0"/>
                        </a:rPr>
                        <a:t>Pirmoji lietuviška knyga ,,Katekizmas“</a:t>
                      </a:r>
                      <a:endParaRPr lang="lt-LT" sz="1800" b="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lt-LT" sz="1800" dirty="0">
                          <a:latin typeface="Times New Roman" pitchFamily="18" charset="0"/>
                          <a:cs typeface="Times New Roman" pitchFamily="18" charset="0"/>
                        </a:rPr>
                        <a:t>1547 m.</a:t>
                      </a:r>
                      <a:endParaRPr lang="lt-LT" sz="1800" b="0" dirty="0">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1143000"/>
            <a:ext cx="8229600" cy="1925960"/>
          </a:xfrm>
        </p:spPr>
        <p:txBody>
          <a:bodyPr>
            <a:normAutofit fontScale="90000"/>
          </a:bodyPr>
          <a:lstStyle/>
          <a:p>
            <a:r>
              <a:rPr lang="lt-LT" sz="2700" dirty="0" smtClean="0">
                <a:latin typeface="Times New Roman" pitchFamily="18" charset="0"/>
                <a:cs typeface="Times New Roman" pitchFamily="18" charset="0"/>
              </a:rPr>
              <a:t>                                            ŽODYNAS </a:t>
            </a:r>
            <a:br>
              <a:rPr lang="lt-LT" sz="2700" dirty="0" smtClean="0">
                <a:latin typeface="Times New Roman" pitchFamily="18" charset="0"/>
                <a:cs typeface="Times New Roman" pitchFamily="18" charset="0"/>
              </a:rPr>
            </a:br>
            <a:r>
              <a:rPr lang="lt-LT" sz="2700" dirty="0" smtClean="0">
                <a:latin typeface="Times New Roman" pitchFamily="18" charset="0"/>
                <a:cs typeface="Times New Roman" pitchFamily="18" charset="0"/>
              </a:rPr>
              <a:t>(surašyti visas sąvokas, kurias mokinys turi žinoti).</a:t>
            </a:r>
            <a:br>
              <a:rPr lang="lt-LT" sz="2700" dirty="0" smtClean="0">
                <a:latin typeface="Times New Roman" pitchFamily="18" charset="0"/>
                <a:cs typeface="Times New Roman" pitchFamily="18" charset="0"/>
              </a:rPr>
            </a:br>
            <a:r>
              <a:rPr lang="lt-LT" sz="2700" dirty="0" smtClean="0">
                <a:latin typeface="Times New Roman" pitchFamily="18" charset="0"/>
                <a:cs typeface="Times New Roman" pitchFamily="18" charset="0"/>
              </a:rPr>
              <a:t>Mokiniui duodama tokia pat lentelė be sąvokų ir lentelė su sąvokomis. Mokinys turi surašyti sąvokas.</a:t>
            </a:r>
            <a:br>
              <a:rPr lang="lt-LT" sz="2700" dirty="0" smtClean="0">
                <a:latin typeface="Times New Roman" pitchFamily="18" charset="0"/>
                <a:cs typeface="Times New Roman" pitchFamily="18" charset="0"/>
              </a:rPr>
            </a:br>
            <a:r>
              <a:rPr lang="lt-LT" sz="2700" dirty="0" smtClean="0">
                <a:latin typeface="Times New Roman" pitchFamily="18" charset="0"/>
                <a:cs typeface="Times New Roman" pitchFamily="18" charset="0"/>
              </a:rPr>
              <a:t> </a:t>
            </a:r>
            <a:r>
              <a:rPr lang="lt-LT" dirty="0" smtClean="0"/>
              <a:t/>
            </a:r>
            <a:br>
              <a:rPr lang="lt-LT" dirty="0" smtClean="0"/>
            </a:br>
            <a:endParaRPr lang="lt-LT" dirty="0"/>
          </a:p>
        </p:txBody>
      </p:sp>
      <p:graphicFrame>
        <p:nvGraphicFramePr>
          <p:cNvPr id="4" name="Turinio vietos rezervavimo ženklas 3"/>
          <p:cNvGraphicFramePr>
            <a:graphicFrameLocks noGrp="1"/>
          </p:cNvGraphicFramePr>
          <p:nvPr>
            <p:ph idx="1"/>
          </p:nvPr>
        </p:nvGraphicFramePr>
        <p:xfrm>
          <a:off x="467544" y="3356992"/>
          <a:ext cx="8229600" cy="2108708"/>
        </p:xfrm>
        <a:graphic>
          <a:graphicData uri="http://schemas.openxmlformats.org/drawingml/2006/table">
            <a:tbl>
              <a:tblPr firstRow="1" bandRow="1">
                <a:tableStyleId>{5940675A-B579-460E-94D1-54222C63F5DA}</a:tableStyleId>
              </a:tblPr>
              <a:tblGrid>
                <a:gridCol w="2098576"/>
                <a:gridCol w="6131024"/>
              </a:tblGrid>
              <a:tr h="370840">
                <a:tc>
                  <a:txBody>
                    <a:bodyPr/>
                    <a:lstStyle/>
                    <a:p>
                      <a:pPr algn="just">
                        <a:lnSpc>
                          <a:spcPct val="115000"/>
                        </a:lnSpc>
                        <a:spcAft>
                          <a:spcPts val="0"/>
                        </a:spcAft>
                      </a:pPr>
                      <a:r>
                        <a:rPr lang="lt-LT" sz="1800" dirty="0"/>
                        <a:t>Genocidas </a:t>
                      </a:r>
                      <a:endParaRPr lang="lt-LT" sz="1800" dirty="0">
                        <a:latin typeface="Calibri"/>
                        <a:ea typeface="Calibri"/>
                        <a:cs typeface="Times New Roman"/>
                      </a:endParaRPr>
                    </a:p>
                  </a:txBody>
                  <a:tcPr marL="68580" marR="68580" marT="0" marB="0"/>
                </a:tc>
                <a:tc>
                  <a:txBody>
                    <a:bodyPr/>
                    <a:lstStyle/>
                    <a:p>
                      <a:pPr algn="just">
                        <a:lnSpc>
                          <a:spcPct val="115000"/>
                        </a:lnSpc>
                        <a:spcAft>
                          <a:spcPts val="0"/>
                        </a:spcAft>
                      </a:pPr>
                      <a:r>
                        <a:rPr lang="lt-LT" sz="1400" dirty="0"/>
                        <a:t>Organizuotas ištisinis arba dalinis didelių žmonių grupių naikinimas dėl jų rasės, tautos arba religijos</a:t>
                      </a:r>
                      <a:r>
                        <a:rPr lang="lt-LT" sz="1400" dirty="0" smtClean="0"/>
                        <a:t>.</a:t>
                      </a:r>
                    </a:p>
                    <a:p>
                      <a:pPr algn="just">
                        <a:lnSpc>
                          <a:spcPct val="115000"/>
                        </a:lnSpc>
                        <a:spcAft>
                          <a:spcPts val="0"/>
                        </a:spcAft>
                      </a:pPr>
                      <a:endParaRPr lang="lt-LT" sz="1400" dirty="0">
                        <a:latin typeface="Calibri"/>
                        <a:ea typeface="Calibri"/>
                        <a:cs typeface="Times New Roman"/>
                      </a:endParaRPr>
                    </a:p>
                  </a:txBody>
                  <a:tcPr marL="68580" marR="68580" marT="0" marB="0"/>
                </a:tc>
              </a:tr>
              <a:tr h="370840">
                <a:tc>
                  <a:txBody>
                    <a:bodyPr/>
                    <a:lstStyle/>
                    <a:p>
                      <a:pPr algn="just">
                        <a:lnSpc>
                          <a:spcPct val="115000"/>
                        </a:lnSpc>
                        <a:spcAft>
                          <a:spcPts val="0"/>
                        </a:spcAft>
                      </a:pPr>
                      <a:r>
                        <a:rPr lang="lt-LT" sz="1800"/>
                        <a:t>Unija </a:t>
                      </a:r>
                      <a:endParaRPr lang="lt-LT" sz="1800">
                        <a:latin typeface="Calibri"/>
                        <a:ea typeface="Calibri"/>
                        <a:cs typeface="Times New Roman"/>
                      </a:endParaRPr>
                    </a:p>
                  </a:txBody>
                  <a:tcPr marL="68580" marR="68580" marT="0" marB="0"/>
                </a:tc>
                <a:tc>
                  <a:txBody>
                    <a:bodyPr/>
                    <a:lstStyle/>
                    <a:p>
                      <a:pPr algn="just">
                        <a:lnSpc>
                          <a:spcPct val="115000"/>
                        </a:lnSpc>
                        <a:spcAft>
                          <a:spcPts val="0"/>
                        </a:spcAft>
                      </a:pPr>
                      <a:r>
                        <a:rPr lang="lt-LT" sz="1400" dirty="0"/>
                        <a:t>Susivienijimas, sąjunga</a:t>
                      </a:r>
                      <a:endParaRPr lang="lt-LT" sz="1400" dirty="0">
                        <a:latin typeface="Calibri"/>
                        <a:ea typeface="Calibri"/>
                        <a:cs typeface="Times New Roman"/>
                      </a:endParaRPr>
                    </a:p>
                  </a:txBody>
                  <a:tcPr marL="68580" marR="68580" marT="0" marB="0"/>
                </a:tc>
              </a:tr>
              <a:tr h="370840">
                <a:tc>
                  <a:txBody>
                    <a:bodyPr/>
                    <a:lstStyle/>
                    <a:p>
                      <a:pPr algn="just">
                        <a:lnSpc>
                          <a:spcPct val="115000"/>
                        </a:lnSpc>
                        <a:spcAft>
                          <a:spcPts val="0"/>
                        </a:spcAft>
                      </a:pPr>
                      <a:r>
                        <a:rPr lang="lt-LT" sz="1800"/>
                        <a:t>Politiniai emigrantai </a:t>
                      </a:r>
                      <a:endParaRPr lang="lt-LT" sz="1800">
                        <a:latin typeface="Calibri"/>
                        <a:ea typeface="Calibri"/>
                        <a:cs typeface="Times New Roman"/>
                      </a:endParaRPr>
                    </a:p>
                  </a:txBody>
                  <a:tcPr marL="68580" marR="68580" marT="0" marB="0"/>
                </a:tc>
                <a:tc>
                  <a:txBody>
                    <a:bodyPr/>
                    <a:lstStyle/>
                    <a:p>
                      <a:pPr algn="just">
                        <a:lnSpc>
                          <a:spcPct val="115000"/>
                        </a:lnSpc>
                        <a:spcAft>
                          <a:spcPts val="0"/>
                        </a:spcAft>
                      </a:pPr>
                      <a:r>
                        <a:rPr lang="lt-LT" sz="1400" dirty="0"/>
                        <a:t>Asmenys, išvykę iš savo tėvynės dėl persekiojimų už politinę veiklą.</a:t>
                      </a:r>
                      <a:endParaRPr lang="lt-LT" sz="1400" dirty="0">
                        <a:latin typeface="Calibri"/>
                        <a:ea typeface="Calibri"/>
                        <a:cs typeface="Times New Roman"/>
                      </a:endParaRPr>
                    </a:p>
                  </a:txBody>
                  <a:tcPr marL="68580" marR="68580" marT="0" marB="0"/>
                </a:tc>
              </a:tr>
              <a:tr h="370840">
                <a:tc>
                  <a:txBody>
                    <a:bodyPr/>
                    <a:lstStyle/>
                    <a:p>
                      <a:pPr algn="just">
                        <a:lnSpc>
                          <a:spcPct val="115000"/>
                        </a:lnSpc>
                        <a:spcAft>
                          <a:spcPts val="0"/>
                        </a:spcAft>
                      </a:pPr>
                      <a:r>
                        <a:rPr lang="lt-LT" sz="1800" dirty="0"/>
                        <a:t>Infliacija </a:t>
                      </a:r>
                      <a:endParaRPr lang="lt-LT" sz="1800" dirty="0">
                        <a:latin typeface="Calibri"/>
                        <a:ea typeface="Calibri"/>
                        <a:cs typeface="Times New Roman"/>
                      </a:endParaRPr>
                    </a:p>
                  </a:txBody>
                  <a:tcPr marL="68580" marR="68580" marT="0" marB="0"/>
                </a:tc>
                <a:tc>
                  <a:txBody>
                    <a:bodyPr/>
                    <a:lstStyle/>
                    <a:p>
                      <a:pPr algn="just">
                        <a:lnSpc>
                          <a:spcPct val="115000"/>
                        </a:lnSpc>
                        <a:spcAft>
                          <a:spcPts val="0"/>
                        </a:spcAft>
                      </a:pPr>
                      <a:r>
                        <a:rPr lang="lt-LT" sz="1400" dirty="0"/>
                        <a:t>Pinigų vertės kitimas</a:t>
                      </a:r>
                      <a:endParaRPr lang="lt-LT" sz="14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lstStyle/>
          <a:p>
            <a:pPr algn="just"/>
            <a:r>
              <a:rPr lang="lt-LT" dirty="0" smtClean="0">
                <a:latin typeface="Times New Roman" pitchFamily="18" charset="0"/>
                <a:cs typeface="Times New Roman" pitchFamily="18" charset="0"/>
              </a:rPr>
              <a:t>Rekomendacijoje visos pateiktos užduotys yra  rekomendacinio pobūdžio pavyzdžiai.</a:t>
            </a:r>
          </a:p>
          <a:p>
            <a:pPr algn="just">
              <a:buNone/>
            </a:pPr>
            <a:endParaRPr lang="lt-LT" dirty="0" smtClean="0">
              <a:latin typeface="Times New Roman" pitchFamily="18" charset="0"/>
              <a:cs typeface="Times New Roman" pitchFamily="18" charset="0"/>
            </a:endParaRPr>
          </a:p>
          <a:p>
            <a:pPr algn="just"/>
            <a:r>
              <a:rPr lang="lt-LT" dirty="0" smtClean="0">
                <a:latin typeface="Times New Roman" pitchFamily="18" charset="0"/>
                <a:cs typeface="Times New Roman" pitchFamily="18" charset="0"/>
              </a:rPr>
              <a:t> užduotys turi būti pasirenkamos priklausomai nuo individualiai mokiniui keliamų ugdymo tikslų.</a:t>
            </a:r>
          </a:p>
          <a:p>
            <a:pPr>
              <a:buNone/>
            </a:pPr>
            <a:endParaRPr lang="lt-L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980728"/>
            <a:ext cx="8229600" cy="5593808"/>
          </a:xfrm>
        </p:spPr>
        <p:txBody>
          <a:bodyPr>
            <a:normAutofit/>
          </a:bodyPr>
          <a:lstStyle/>
          <a:p>
            <a:pPr algn="just"/>
            <a:r>
              <a:rPr lang="lt-LT" dirty="0" smtClean="0">
                <a:latin typeface="Times New Roman" pitchFamily="18" charset="0"/>
                <a:cs typeface="Times New Roman" pitchFamily="18" charset="0"/>
              </a:rPr>
              <a:t>Mokiniui reikėtų nurodyti ko iš jo reikalausite, ką jis turės išmokti. Geriausia būtų, jeigu mokinys turėtų parengtas lenteles su datomis, asmenybėmis, sąvokomis ir kitokią atraminę medžiagą, kurią galėtų naudoti pamokose. Tokiu būdu mokiniui būtų aišku, ką jis privalo išmokti. Naudojantis lentelėmis, mokinys galėtų atlikti daugiau užduočių.</a:t>
            </a:r>
          </a:p>
          <a:p>
            <a:pPr algn="just"/>
            <a:r>
              <a:rPr lang="lt-LT" dirty="0" smtClean="0">
                <a:latin typeface="Times New Roman" pitchFamily="18" charset="0"/>
                <a:cs typeface="Times New Roman" pitchFamily="18" charset="0"/>
              </a:rPr>
              <a:t>Jeigu mokinys turėtų kelis tekstus (skyrių santraukas), kuriuose būtų išdėstyta svarbiausia medžiaga, jis galėtų ją išmokti pasakoti, naudoti atlikdamas užduotis. </a:t>
            </a:r>
          </a:p>
          <a:p>
            <a:endParaRPr lang="lt-L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1143000"/>
            <a:ext cx="8229600" cy="1853952"/>
          </a:xfrm>
        </p:spPr>
        <p:txBody>
          <a:bodyPr>
            <a:normAutofit/>
          </a:bodyPr>
          <a:lstStyle/>
          <a:p>
            <a:r>
              <a:rPr lang="lt-LT" sz="2700" dirty="0" smtClean="0">
                <a:latin typeface="Times New Roman" pitchFamily="18" charset="0"/>
                <a:cs typeface="Times New Roman" pitchFamily="18" charset="0"/>
              </a:rPr>
              <a:t>Užpildyti lentelę. </a:t>
            </a:r>
            <a:br>
              <a:rPr lang="lt-LT" sz="2700" dirty="0" smtClean="0">
                <a:latin typeface="Times New Roman" pitchFamily="18" charset="0"/>
                <a:cs typeface="Times New Roman" pitchFamily="18" charset="0"/>
              </a:rPr>
            </a:br>
            <a:r>
              <a:rPr lang="lt-LT" sz="2700" dirty="0" smtClean="0">
                <a:latin typeface="Times New Roman" pitchFamily="18" charset="0"/>
                <a:cs typeface="Times New Roman" pitchFamily="18" charset="0"/>
              </a:rPr>
              <a:t>Išrinkti iš teksto įvykius, kai nurodytos datos </a:t>
            </a:r>
            <a:br>
              <a:rPr lang="lt-LT" sz="2700" dirty="0" smtClean="0">
                <a:latin typeface="Times New Roman" pitchFamily="18" charset="0"/>
                <a:cs typeface="Times New Roman" pitchFamily="18" charset="0"/>
              </a:rPr>
            </a:br>
            <a:r>
              <a:rPr lang="lt-LT" sz="2700" dirty="0" smtClean="0">
                <a:latin typeface="Times New Roman" pitchFamily="18" charset="0"/>
                <a:cs typeface="Times New Roman" pitchFamily="18" charset="0"/>
              </a:rPr>
              <a:t>(geriausia, kad tekstas būtų pritaikytas SUP mokiniui)</a:t>
            </a:r>
            <a:endParaRPr lang="lt-LT" dirty="0"/>
          </a:p>
        </p:txBody>
      </p:sp>
      <p:graphicFrame>
        <p:nvGraphicFramePr>
          <p:cNvPr id="4" name="Turinio vietos rezervavimo ženklas 3"/>
          <p:cNvGraphicFramePr>
            <a:graphicFrameLocks noGrp="1"/>
          </p:cNvGraphicFramePr>
          <p:nvPr>
            <p:ph idx="1"/>
          </p:nvPr>
        </p:nvGraphicFramePr>
        <p:xfrm>
          <a:off x="395536" y="3861048"/>
          <a:ext cx="8229600" cy="1198880"/>
        </p:xfrm>
        <a:graphic>
          <a:graphicData uri="http://schemas.openxmlformats.org/drawingml/2006/table">
            <a:tbl>
              <a:tblPr firstRow="1" bandRow="1">
                <a:tableStyleId>{5C22544A-7EE6-4342-B048-85BDC9FD1C3A}</a:tableStyleId>
              </a:tblPr>
              <a:tblGrid>
                <a:gridCol w="1522512"/>
                <a:gridCol w="3240360"/>
                <a:gridCol w="3466728"/>
              </a:tblGrid>
              <a:tr h="370840">
                <a:tc>
                  <a:txBody>
                    <a:bodyPr/>
                    <a:lstStyle/>
                    <a:p>
                      <a:pPr algn="ctr"/>
                      <a:r>
                        <a:rPr lang="lt-LT" dirty="0" smtClean="0">
                          <a:latin typeface="Times New Roman" pitchFamily="18" charset="0"/>
                          <a:cs typeface="Times New Roman" pitchFamily="18" charset="0"/>
                        </a:rPr>
                        <a:t>Data </a:t>
                      </a:r>
                      <a:endParaRPr lang="lt-LT" dirty="0">
                        <a:latin typeface="Times New Roman" pitchFamily="18" charset="0"/>
                        <a:cs typeface="Times New Roman" pitchFamily="18" charset="0"/>
                      </a:endParaRPr>
                    </a:p>
                  </a:txBody>
                  <a:tcPr/>
                </a:tc>
                <a:tc>
                  <a:txBody>
                    <a:bodyPr/>
                    <a:lstStyle/>
                    <a:p>
                      <a:pPr algn="ctr"/>
                      <a:r>
                        <a:rPr lang="lt-LT" dirty="0" smtClean="0">
                          <a:latin typeface="Times New Roman" pitchFamily="18" charset="0"/>
                          <a:cs typeface="Times New Roman" pitchFamily="18" charset="0"/>
                        </a:rPr>
                        <a:t>Mūšis </a:t>
                      </a:r>
                      <a:endParaRPr lang="lt-LT" dirty="0">
                        <a:latin typeface="Times New Roman" pitchFamily="18" charset="0"/>
                        <a:cs typeface="Times New Roman" pitchFamily="18" charset="0"/>
                      </a:endParaRPr>
                    </a:p>
                  </a:txBody>
                  <a:tcPr/>
                </a:tc>
                <a:tc>
                  <a:txBody>
                    <a:bodyPr/>
                    <a:lstStyle/>
                    <a:p>
                      <a:pPr algn="ctr">
                        <a:lnSpc>
                          <a:spcPct val="115000"/>
                        </a:lnSpc>
                        <a:spcAft>
                          <a:spcPts val="0"/>
                        </a:spcAft>
                        <a:tabLst>
                          <a:tab pos="90170" algn="l"/>
                        </a:tabLst>
                      </a:pPr>
                      <a:r>
                        <a:rPr lang="lt-LT" sz="1600" dirty="0">
                          <a:latin typeface="Times New Roman" pitchFamily="18" charset="0"/>
                          <a:ea typeface="Calibri"/>
                          <a:cs typeface="Times New Roman" pitchFamily="18" charset="0"/>
                        </a:rPr>
                        <a:t>Kunigaikštis, kuris vadovavo mūšiui</a:t>
                      </a:r>
                    </a:p>
                  </a:txBody>
                  <a:tcPr marL="68580" marR="68580" marT="0" marB="0"/>
                </a:tc>
              </a:tr>
              <a:tr h="370840">
                <a:tc>
                  <a:txBody>
                    <a:bodyPr/>
                    <a:lstStyle/>
                    <a:p>
                      <a:pPr algn="ctr"/>
                      <a:r>
                        <a:rPr lang="lt-LT" dirty="0" smtClean="0">
                          <a:latin typeface="Times New Roman" pitchFamily="18" charset="0"/>
                          <a:cs typeface="Times New Roman" pitchFamily="18" charset="0"/>
                        </a:rPr>
                        <a:t>1236 m.</a:t>
                      </a:r>
                      <a:endParaRPr lang="lt-LT" dirty="0">
                        <a:latin typeface="Times New Roman" pitchFamily="18" charset="0"/>
                        <a:cs typeface="Times New Roman" pitchFamily="18" charset="0"/>
                      </a:endParaRPr>
                    </a:p>
                  </a:txBody>
                  <a:tcPr/>
                </a:tc>
                <a:tc>
                  <a:txBody>
                    <a:bodyPr/>
                    <a:lstStyle/>
                    <a:p>
                      <a:pPr algn="ctr"/>
                      <a:endParaRPr lang="lt-LT" dirty="0">
                        <a:latin typeface="Times New Roman" pitchFamily="18" charset="0"/>
                        <a:cs typeface="Times New Roman" pitchFamily="18" charset="0"/>
                      </a:endParaRPr>
                    </a:p>
                  </a:txBody>
                  <a:tcPr/>
                </a:tc>
                <a:tc>
                  <a:txBody>
                    <a:bodyPr/>
                    <a:lstStyle/>
                    <a:p>
                      <a:pPr algn="ctr"/>
                      <a:endParaRPr lang="lt-LT" dirty="0">
                        <a:latin typeface="Times New Roman" pitchFamily="18" charset="0"/>
                        <a:cs typeface="Times New Roman" pitchFamily="18" charset="0"/>
                      </a:endParaRPr>
                    </a:p>
                  </a:txBody>
                  <a:tcPr/>
                </a:tc>
              </a:tr>
              <a:tr h="370840">
                <a:tc>
                  <a:txBody>
                    <a:bodyPr/>
                    <a:lstStyle/>
                    <a:p>
                      <a:pPr algn="ctr"/>
                      <a:r>
                        <a:rPr lang="lt-LT" dirty="0" smtClean="0">
                          <a:latin typeface="Times New Roman" pitchFamily="18" charset="0"/>
                          <a:cs typeface="Times New Roman" pitchFamily="18" charset="0"/>
                        </a:rPr>
                        <a:t>1410</a:t>
                      </a:r>
                      <a:r>
                        <a:rPr lang="lt-LT" baseline="0" dirty="0" smtClean="0">
                          <a:latin typeface="Times New Roman" pitchFamily="18" charset="0"/>
                          <a:cs typeface="Times New Roman" pitchFamily="18" charset="0"/>
                        </a:rPr>
                        <a:t> m.</a:t>
                      </a:r>
                      <a:endParaRPr lang="lt-LT" dirty="0">
                        <a:latin typeface="Times New Roman" pitchFamily="18" charset="0"/>
                        <a:cs typeface="Times New Roman" pitchFamily="18" charset="0"/>
                      </a:endParaRPr>
                    </a:p>
                  </a:txBody>
                  <a:tcPr/>
                </a:tc>
                <a:tc>
                  <a:txBody>
                    <a:bodyPr/>
                    <a:lstStyle/>
                    <a:p>
                      <a:pPr algn="ctr"/>
                      <a:endParaRPr lang="lt-LT" dirty="0">
                        <a:latin typeface="Times New Roman" pitchFamily="18" charset="0"/>
                        <a:cs typeface="Times New Roman" pitchFamily="18" charset="0"/>
                      </a:endParaRPr>
                    </a:p>
                  </a:txBody>
                  <a:tcPr/>
                </a:tc>
                <a:tc>
                  <a:txBody>
                    <a:bodyPr/>
                    <a:lstStyle/>
                    <a:p>
                      <a:pPr algn="ctr"/>
                      <a:endParaRPr lang="lt-LT" sz="24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1143000"/>
            <a:ext cx="8229600" cy="1637928"/>
          </a:xfrm>
        </p:spPr>
        <p:txBody>
          <a:bodyPr>
            <a:normAutofit fontScale="90000"/>
          </a:bodyPr>
          <a:lstStyle/>
          <a:p>
            <a:pPr algn="just"/>
            <a:r>
              <a:rPr lang="lt-LT" sz="3100" dirty="0" smtClean="0">
                <a:latin typeface="Times New Roman" pitchFamily="18" charset="0"/>
                <a:cs typeface="Times New Roman" pitchFamily="18" charset="0"/>
              </a:rPr>
              <a:t>Darbas su tekstu, pvz. parengtas tekstas apie LDK kunigaikščius. Reikia išrinkti ir išrašyti kunigaikščius ir jų valdymo metus. Galima pildyti lentelę :</a:t>
            </a:r>
            <a:endParaRPr lang="lt-LT" sz="3100" dirty="0">
              <a:latin typeface="Times New Roman" pitchFamily="18" charset="0"/>
              <a:cs typeface="Times New Roman" pitchFamily="18" charset="0"/>
            </a:endParaRPr>
          </a:p>
        </p:txBody>
      </p:sp>
      <p:graphicFrame>
        <p:nvGraphicFramePr>
          <p:cNvPr id="4" name="Turinio vietos rezervavimo ženklas 3"/>
          <p:cNvGraphicFramePr>
            <a:graphicFrameLocks noGrp="1"/>
          </p:cNvGraphicFramePr>
          <p:nvPr>
            <p:ph idx="1"/>
          </p:nvPr>
        </p:nvGraphicFramePr>
        <p:xfrm>
          <a:off x="457200" y="3429000"/>
          <a:ext cx="8229600" cy="1112520"/>
        </p:xfrm>
        <a:graphic>
          <a:graphicData uri="http://schemas.openxmlformats.org/drawingml/2006/table">
            <a:tbl>
              <a:tblPr firstRow="1" bandRow="1">
                <a:tableStyleId>{93296810-A885-4BE3-A3E7-6D5BEEA58F35}</a:tableStyleId>
              </a:tblPr>
              <a:tblGrid>
                <a:gridCol w="2743200"/>
                <a:gridCol w="2743200"/>
                <a:gridCol w="2743200"/>
              </a:tblGrid>
              <a:tr h="370840">
                <a:tc>
                  <a:txBody>
                    <a:bodyPr/>
                    <a:lstStyle/>
                    <a:p>
                      <a:pPr algn="ctr">
                        <a:lnSpc>
                          <a:spcPct val="115000"/>
                        </a:lnSpc>
                        <a:spcAft>
                          <a:spcPts val="0"/>
                        </a:spcAft>
                        <a:tabLst>
                          <a:tab pos="90170" algn="l"/>
                        </a:tabLst>
                      </a:pPr>
                      <a:r>
                        <a:rPr lang="lt-LT" sz="1800" dirty="0"/>
                        <a:t>LDK kunigaikštis</a:t>
                      </a:r>
                      <a:endParaRPr lang="lt-LT" sz="1800" dirty="0">
                        <a:latin typeface="Calibri"/>
                        <a:ea typeface="Calibri"/>
                        <a:cs typeface="Times New Roman"/>
                      </a:endParaRPr>
                    </a:p>
                  </a:txBody>
                  <a:tcPr marL="68580" marR="68580" marT="0" marB="0"/>
                </a:tc>
                <a:tc>
                  <a:txBody>
                    <a:bodyPr/>
                    <a:lstStyle/>
                    <a:p>
                      <a:pPr algn="ctr">
                        <a:lnSpc>
                          <a:spcPct val="115000"/>
                        </a:lnSpc>
                        <a:spcAft>
                          <a:spcPts val="0"/>
                        </a:spcAft>
                        <a:tabLst>
                          <a:tab pos="90170" algn="l"/>
                        </a:tabLst>
                      </a:pPr>
                      <a:r>
                        <a:rPr lang="lt-LT" sz="1800" dirty="0"/>
                        <a:t>Valdymo metai</a:t>
                      </a:r>
                      <a:endParaRPr lang="lt-LT" sz="1800" dirty="0">
                        <a:latin typeface="Calibri"/>
                        <a:ea typeface="Calibri"/>
                        <a:cs typeface="Times New Roman"/>
                      </a:endParaRPr>
                    </a:p>
                  </a:txBody>
                  <a:tcPr marL="68580" marR="68580" marT="0" marB="0"/>
                </a:tc>
                <a:tc>
                  <a:txBody>
                    <a:bodyPr/>
                    <a:lstStyle/>
                    <a:p>
                      <a:pPr algn="ctr">
                        <a:lnSpc>
                          <a:spcPct val="115000"/>
                        </a:lnSpc>
                        <a:spcAft>
                          <a:spcPts val="0"/>
                        </a:spcAft>
                        <a:tabLst>
                          <a:tab pos="90170" algn="l"/>
                        </a:tabLst>
                      </a:pPr>
                      <a:r>
                        <a:rPr lang="lt-LT" sz="1800" dirty="0"/>
                        <a:t>Svarbiausi įvykiai</a:t>
                      </a:r>
                      <a:endParaRPr lang="lt-LT" sz="1800" dirty="0">
                        <a:latin typeface="Calibri"/>
                        <a:ea typeface="Calibri"/>
                        <a:cs typeface="Times New Roman"/>
                      </a:endParaRPr>
                    </a:p>
                  </a:txBody>
                  <a:tcPr marL="68580" marR="68580" marT="0" marB="0"/>
                </a:tc>
              </a:tr>
              <a:tr h="370840">
                <a:tc>
                  <a:txBody>
                    <a:bodyPr/>
                    <a:lstStyle/>
                    <a:p>
                      <a:endParaRPr lang="lt-LT" dirty="0"/>
                    </a:p>
                  </a:txBody>
                  <a:tcPr/>
                </a:tc>
                <a:tc>
                  <a:txBody>
                    <a:bodyPr/>
                    <a:lstStyle/>
                    <a:p>
                      <a:endParaRPr lang="lt-LT" dirty="0"/>
                    </a:p>
                  </a:txBody>
                  <a:tcPr/>
                </a:tc>
                <a:tc>
                  <a:txBody>
                    <a:bodyPr/>
                    <a:lstStyle/>
                    <a:p>
                      <a:endParaRPr lang="lt-LT" dirty="0"/>
                    </a:p>
                  </a:txBody>
                  <a:tcPr/>
                </a:tc>
              </a:tr>
              <a:tr h="370840">
                <a:tc>
                  <a:txBody>
                    <a:bodyPr/>
                    <a:lstStyle/>
                    <a:p>
                      <a:endParaRPr lang="lt-LT" dirty="0"/>
                    </a:p>
                  </a:txBody>
                  <a:tcPr/>
                </a:tc>
                <a:tc>
                  <a:txBody>
                    <a:bodyPr/>
                    <a:lstStyle/>
                    <a:p>
                      <a:endParaRPr lang="lt-LT" dirty="0"/>
                    </a:p>
                  </a:txBody>
                  <a:tcPr/>
                </a:tc>
                <a:tc>
                  <a:txBody>
                    <a:bodyPr/>
                    <a:lstStyle/>
                    <a:p>
                      <a:endParaRPr lang="lt-LT"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1143000"/>
            <a:ext cx="8229600" cy="2213992"/>
          </a:xfrm>
        </p:spPr>
        <p:txBody>
          <a:bodyPr>
            <a:noAutofit/>
          </a:bodyPr>
          <a:lstStyle/>
          <a:p>
            <a:r>
              <a:rPr lang="lt-LT" sz="2000" dirty="0" smtClean="0">
                <a:latin typeface="Times New Roman" pitchFamily="18" charset="0"/>
                <a:cs typeface="Times New Roman" pitchFamily="18" charset="0"/>
              </a:rPr>
              <a:t>                      Rasti datą ir </a:t>
            </a:r>
            <a:r>
              <a:rPr lang="lt-LT" sz="2000" dirty="0" smtClean="0">
                <a:latin typeface="Times New Roman" pitchFamily="18" charset="0"/>
                <a:cs typeface="Times New Roman" pitchFamily="18" charset="0"/>
              </a:rPr>
              <a:t>išbraukti</a:t>
            </a:r>
            <a:r>
              <a:rPr lang="lt-LT" sz="2000" dirty="0" smtClean="0">
                <a:latin typeface="Times New Roman" pitchFamily="18" charset="0"/>
                <a:cs typeface="Times New Roman" pitchFamily="18" charset="0"/>
              </a:rPr>
              <a:t>/ nuspalvinti</a:t>
            </a:r>
            <a:br>
              <a:rPr lang="lt-LT" sz="2000" dirty="0" smtClean="0">
                <a:latin typeface="Times New Roman" pitchFamily="18" charset="0"/>
                <a:cs typeface="Times New Roman" pitchFamily="18" charset="0"/>
              </a:rPr>
            </a:br>
            <a:r>
              <a:rPr lang="lt-LT" sz="2000" dirty="0" smtClean="0">
                <a:latin typeface="Times New Roman" pitchFamily="18" charset="0"/>
                <a:cs typeface="Times New Roman" pitchFamily="18" charset="0"/>
              </a:rPr>
              <a:t>	</a:t>
            </a:r>
            <a:br>
              <a:rPr lang="lt-LT" sz="2000" dirty="0" smtClean="0">
                <a:latin typeface="Times New Roman" pitchFamily="18" charset="0"/>
                <a:cs typeface="Times New Roman" pitchFamily="18" charset="0"/>
              </a:rPr>
            </a:br>
            <a:r>
              <a:rPr lang="lt-LT" sz="2000" dirty="0" smtClean="0">
                <a:latin typeface="Times New Roman" pitchFamily="18" charset="0"/>
                <a:cs typeface="Times New Roman" pitchFamily="18" charset="0"/>
              </a:rPr>
              <a:t>1009 m. rašytiniuose šaltiniuose pirmąkart paminėtas Lietuvos vardas.</a:t>
            </a:r>
            <a:br>
              <a:rPr lang="lt-LT" sz="2000" dirty="0" smtClean="0">
                <a:latin typeface="Times New Roman" pitchFamily="18" charset="0"/>
                <a:cs typeface="Times New Roman" pitchFamily="18" charset="0"/>
              </a:rPr>
            </a:br>
            <a:r>
              <a:rPr lang="lt-LT" sz="2000" dirty="0" smtClean="0">
                <a:latin typeface="Times New Roman" pitchFamily="18" charset="0"/>
                <a:cs typeface="Times New Roman" pitchFamily="18" charset="0"/>
              </a:rPr>
              <a:t>1236 m Saulės mūšis</a:t>
            </a:r>
            <a:br>
              <a:rPr lang="lt-LT" sz="2000" dirty="0" smtClean="0">
                <a:latin typeface="Times New Roman" pitchFamily="18" charset="0"/>
                <a:cs typeface="Times New Roman" pitchFamily="18" charset="0"/>
              </a:rPr>
            </a:br>
            <a:r>
              <a:rPr lang="lt-LT" sz="2000" dirty="0" smtClean="0">
                <a:latin typeface="Times New Roman" pitchFamily="18" charset="0"/>
                <a:cs typeface="Times New Roman" pitchFamily="18" charset="0"/>
              </a:rPr>
              <a:t>1251 m. Mindaugo krikštas</a:t>
            </a:r>
            <a:br>
              <a:rPr lang="lt-LT" sz="2000" dirty="0" smtClean="0">
                <a:latin typeface="Times New Roman" pitchFamily="18" charset="0"/>
                <a:cs typeface="Times New Roman" pitchFamily="18" charset="0"/>
              </a:rPr>
            </a:br>
            <a:r>
              <a:rPr lang="lt-LT" sz="2000" dirty="0" smtClean="0">
                <a:latin typeface="Times New Roman" pitchFamily="18" charset="0"/>
                <a:cs typeface="Times New Roman" pitchFamily="18" charset="0"/>
              </a:rPr>
              <a:t>1260 m. Durbės mūšis</a:t>
            </a:r>
            <a:br>
              <a:rPr lang="lt-LT" sz="2000" dirty="0" smtClean="0">
                <a:latin typeface="Times New Roman" pitchFamily="18" charset="0"/>
                <a:cs typeface="Times New Roman" pitchFamily="18" charset="0"/>
              </a:rPr>
            </a:br>
            <a:r>
              <a:rPr lang="lt-LT" sz="2000" dirty="0" smtClean="0">
                <a:latin typeface="Times New Roman" pitchFamily="18" charset="0"/>
                <a:cs typeface="Times New Roman" pitchFamily="18" charset="0"/>
              </a:rPr>
              <a:t>1323 m. pirmąkart paminėtas Vilnius – Lietuvos valstybės sostinė</a:t>
            </a:r>
            <a:endParaRPr lang="lt-LT" sz="2000" dirty="0">
              <a:latin typeface="Times New Roman" pitchFamily="18" charset="0"/>
              <a:cs typeface="Times New Roman" pitchFamily="18" charset="0"/>
            </a:endParaRPr>
          </a:p>
        </p:txBody>
      </p:sp>
      <p:graphicFrame>
        <p:nvGraphicFramePr>
          <p:cNvPr id="4" name="Turinio vietos rezervavimo ženklas 3"/>
          <p:cNvGraphicFramePr>
            <a:graphicFrameLocks noGrp="1"/>
          </p:cNvGraphicFramePr>
          <p:nvPr>
            <p:ph idx="1"/>
          </p:nvPr>
        </p:nvGraphicFramePr>
        <p:xfrm>
          <a:off x="2411760" y="3717032"/>
          <a:ext cx="3535630" cy="2194560"/>
        </p:xfrm>
        <a:graphic>
          <a:graphicData uri="http://schemas.openxmlformats.org/drawingml/2006/table">
            <a:tbl>
              <a:tblPr firstRow="1" bandRow="1">
                <a:tableStyleId>{ED083AE6-46FA-4A59-8FB0-9F97EB10719F}</a:tableStyleId>
              </a:tblPr>
              <a:tblGrid>
                <a:gridCol w="505090"/>
                <a:gridCol w="505090"/>
                <a:gridCol w="505090"/>
                <a:gridCol w="505090"/>
                <a:gridCol w="505090"/>
                <a:gridCol w="505090"/>
                <a:gridCol w="505090"/>
              </a:tblGrid>
              <a:tr h="212480">
                <a:tc>
                  <a:txBody>
                    <a:bodyPr/>
                    <a:lstStyle/>
                    <a:p>
                      <a:r>
                        <a:rPr lang="lt-LT" b="0" dirty="0" smtClean="0"/>
                        <a:t>1</a:t>
                      </a:r>
                      <a:endParaRPr lang="lt-LT" b="0" dirty="0"/>
                    </a:p>
                  </a:txBody>
                  <a:tcPr/>
                </a:tc>
                <a:tc>
                  <a:txBody>
                    <a:bodyPr/>
                    <a:lstStyle/>
                    <a:p>
                      <a:r>
                        <a:rPr lang="lt-LT" b="0" dirty="0" smtClean="0"/>
                        <a:t>0</a:t>
                      </a:r>
                      <a:endParaRPr lang="lt-LT" b="0" dirty="0"/>
                    </a:p>
                  </a:txBody>
                  <a:tcPr/>
                </a:tc>
                <a:tc>
                  <a:txBody>
                    <a:bodyPr/>
                    <a:lstStyle/>
                    <a:p>
                      <a:r>
                        <a:rPr lang="lt-LT" b="0" dirty="0" smtClean="0"/>
                        <a:t>0</a:t>
                      </a:r>
                      <a:endParaRPr lang="lt-LT" b="0" dirty="0"/>
                    </a:p>
                  </a:txBody>
                  <a:tcPr/>
                </a:tc>
                <a:tc>
                  <a:txBody>
                    <a:bodyPr/>
                    <a:lstStyle/>
                    <a:p>
                      <a:r>
                        <a:rPr lang="lt-LT" b="0" dirty="0" smtClean="0"/>
                        <a:t>9</a:t>
                      </a:r>
                      <a:endParaRPr lang="lt-LT" b="0" dirty="0"/>
                    </a:p>
                  </a:txBody>
                  <a:tcPr/>
                </a:tc>
                <a:tc>
                  <a:txBody>
                    <a:bodyPr/>
                    <a:lstStyle/>
                    <a:p>
                      <a:r>
                        <a:rPr lang="lt-LT" b="0" dirty="0" smtClean="0"/>
                        <a:t>9</a:t>
                      </a:r>
                      <a:endParaRPr lang="lt-LT" b="0" dirty="0"/>
                    </a:p>
                  </a:txBody>
                  <a:tcPr/>
                </a:tc>
                <a:tc>
                  <a:txBody>
                    <a:bodyPr/>
                    <a:lstStyle/>
                    <a:p>
                      <a:r>
                        <a:rPr lang="lt-LT" b="0" dirty="0" smtClean="0"/>
                        <a:t>7</a:t>
                      </a:r>
                      <a:endParaRPr lang="lt-LT" b="0" dirty="0"/>
                    </a:p>
                  </a:txBody>
                  <a:tcPr/>
                </a:tc>
                <a:tc>
                  <a:txBody>
                    <a:bodyPr/>
                    <a:lstStyle/>
                    <a:p>
                      <a:r>
                        <a:rPr lang="lt-LT" b="0" dirty="0" smtClean="0"/>
                        <a:t>4</a:t>
                      </a:r>
                      <a:endParaRPr lang="lt-LT" b="0" dirty="0"/>
                    </a:p>
                  </a:txBody>
                  <a:tcPr/>
                </a:tc>
              </a:tr>
              <a:tr h="212480">
                <a:tc>
                  <a:txBody>
                    <a:bodyPr/>
                    <a:lstStyle/>
                    <a:p>
                      <a:r>
                        <a:rPr lang="lt-LT" b="0" dirty="0" smtClean="0"/>
                        <a:t>2</a:t>
                      </a:r>
                      <a:endParaRPr lang="lt-LT" b="0" dirty="0"/>
                    </a:p>
                  </a:txBody>
                  <a:tcPr/>
                </a:tc>
                <a:tc>
                  <a:txBody>
                    <a:bodyPr/>
                    <a:lstStyle/>
                    <a:p>
                      <a:r>
                        <a:rPr lang="lt-LT" b="0" dirty="0" smtClean="0"/>
                        <a:t>0</a:t>
                      </a:r>
                      <a:endParaRPr lang="lt-LT" b="0" dirty="0"/>
                    </a:p>
                  </a:txBody>
                  <a:tcPr/>
                </a:tc>
                <a:tc>
                  <a:txBody>
                    <a:bodyPr/>
                    <a:lstStyle/>
                    <a:p>
                      <a:r>
                        <a:rPr lang="lt-LT" b="0" dirty="0" smtClean="0"/>
                        <a:t>9</a:t>
                      </a:r>
                      <a:endParaRPr lang="lt-LT" b="0" dirty="0"/>
                    </a:p>
                  </a:txBody>
                  <a:tcPr/>
                </a:tc>
                <a:tc>
                  <a:txBody>
                    <a:bodyPr/>
                    <a:lstStyle/>
                    <a:p>
                      <a:r>
                        <a:rPr lang="lt-LT" b="0" dirty="0" smtClean="0"/>
                        <a:t>1</a:t>
                      </a:r>
                      <a:endParaRPr lang="lt-LT" b="0" dirty="0"/>
                    </a:p>
                  </a:txBody>
                  <a:tcPr/>
                </a:tc>
                <a:tc>
                  <a:txBody>
                    <a:bodyPr/>
                    <a:lstStyle/>
                    <a:p>
                      <a:r>
                        <a:rPr lang="lt-LT" b="0" dirty="0" smtClean="0"/>
                        <a:t>7</a:t>
                      </a:r>
                      <a:endParaRPr lang="lt-LT" b="0" dirty="0"/>
                    </a:p>
                  </a:txBody>
                  <a:tcPr/>
                </a:tc>
                <a:tc>
                  <a:txBody>
                    <a:bodyPr/>
                    <a:lstStyle/>
                    <a:p>
                      <a:r>
                        <a:rPr lang="lt-LT" b="0" dirty="0" smtClean="0"/>
                        <a:t>9</a:t>
                      </a:r>
                      <a:endParaRPr lang="lt-LT" b="0" dirty="0"/>
                    </a:p>
                  </a:txBody>
                  <a:tcPr/>
                </a:tc>
                <a:tc>
                  <a:txBody>
                    <a:bodyPr/>
                    <a:lstStyle/>
                    <a:p>
                      <a:r>
                        <a:rPr lang="lt-LT" b="0" dirty="0" smtClean="0"/>
                        <a:t>0</a:t>
                      </a:r>
                      <a:endParaRPr lang="lt-LT" b="0" dirty="0"/>
                    </a:p>
                  </a:txBody>
                  <a:tcPr/>
                </a:tc>
              </a:tr>
              <a:tr h="212480">
                <a:tc>
                  <a:txBody>
                    <a:bodyPr/>
                    <a:lstStyle/>
                    <a:p>
                      <a:r>
                        <a:rPr lang="lt-LT" b="0" dirty="0" smtClean="0"/>
                        <a:t>7</a:t>
                      </a:r>
                      <a:endParaRPr lang="lt-LT" b="0" dirty="0"/>
                    </a:p>
                  </a:txBody>
                  <a:tcPr/>
                </a:tc>
                <a:tc>
                  <a:txBody>
                    <a:bodyPr/>
                    <a:lstStyle/>
                    <a:p>
                      <a:r>
                        <a:rPr lang="lt-LT" b="0" dirty="0" smtClean="0"/>
                        <a:t>1</a:t>
                      </a:r>
                      <a:endParaRPr lang="lt-LT" b="0" dirty="0"/>
                    </a:p>
                  </a:txBody>
                  <a:tcPr/>
                </a:tc>
                <a:tc>
                  <a:txBody>
                    <a:bodyPr/>
                    <a:lstStyle/>
                    <a:p>
                      <a:r>
                        <a:rPr lang="lt-LT" b="0" dirty="0" smtClean="0"/>
                        <a:t>2</a:t>
                      </a:r>
                      <a:endParaRPr lang="lt-LT" b="0" dirty="0"/>
                    </a:p>
                  </a:txBody>
                  <a:tcPr/>
                </a:tc>
                <a:tc>
                  <a:txBody>
                    <a:bodyPr/>
                    <a:lstStyle/>
                    <a:p>
                      <a:r>
                        <a:rPr lang="lt-LT" b="0" dirty="0" smtClean="0"/>
                        <a:t>3</a:t>
                      </a:r>
                      <a:endParaRPr lang="lt-LT" b="0" dirty="0"/>
                    </a:p>
                  </a:txBody>
                  <a:tcPr/>
                </a:tc>
                <a:tc>
                  <a:txBody>
                    <a:bodyPr/>
                    <a:lstStyle/>
                    <a:p>
                      <a:r>
                        <a:rPr lang="lt-LT" b="0" dirty="0" smtClean="0"/>
                        <a:t>6</a:t>
                      </a:r>
                      <a:endParaRPr lang="lt-LT" b="0" dirty="0"/>
                    </a:p>
                  </a:txBody>
                  <a:tcPr/>
                </a:tc>
                <a:tc>
                  <a:txBody>
                    <a:bodyPr/>
                    <a:lstStyle/>
                    <a:p>
                      <a:r>
                        <a:rPr lang="lt-LT" b="0" dirty="0" smtClean="0"/>
                        <a:t>4</a:t>
                      </a:r>
                      <a:endParaRPr lang="lt-LT" b="0" dirty="0"/>
                    </a:p>
                  </a:txBody>
                  <a:tcPr/>
                </a:tc>
                <a:tc>
                  <a:txBody>
                    <a:bodyPr/>
                    <a:lstStyle/>
                    <a:p>
                      <a:r>
                        <a:rPr lang="lt-LT" b="0" dirty="0" smtClean="0"/>
                        <a:t>1</a:t>
                      </a:r>
                      <a:endParaRPr lang="lt-LT" b="0" dirty="0"/>
                    </a:p>
                  </a:txBody>
                  <a:tcPr/>
                </a:tc>
              </a:tr>
              <a:tr h="212480">
                <a:tc>
                  <a:txBody>
                    <a:bodyPr/>
                    <a:lstStyle/>
                    <a:p>
                      <a:r>
                        <a:rPr lang="lt-LT" b="0" dirty="0" smtClean="0"/>
                        <a:t>1</a:t>
                      </a:r>
                      <a:endParaRPr lang="lt-LT" b="0" dirty="0"/>
                    </a:p>
                  </a:txBody>
                  <a:tcPr/>
                </a:tc>
                <a:tc>
                  <a:txBody>
                    <a:bodyPr/>
                    <a:lstStyle/>
                    <a:p>
                      <a:r>
                        <a:rPr lang="lt-LT" b="0" dirty="0" smtClean="0"/>
                        <a:t>0</a:t>
                      </a:r>
                      <a:endParaRPr lang="lt-LT" b="0" dirty="0"/>
                    </a:p>
                  </a:txBody>
                  <a:tcPr/>
                </a:tc>
                <a:tc>
                  <a:txBody>
                    <a:bodyPr/>
                    <a:lstStyle/>
                    <a:p>
                      <a:r>
                        <a:rPr lang="lt-LT" b="0" dirty="0" smtClean="0"/>
                        <a:t>1</a:t>
                      </a:r>
                      <a:endParaRPr lang="lt-LT" b="0" dirty="0"/>
                    </a:p>
                  </a:txBody>
                  <a:tcPr/>
                </a:tc>
                <a:tc>
                  <a:txBody>
                    <a:bodyPr/>
                    <a:lstStyle/>
                    <a:p>
                      <a:r>
                        <a:rPr lang="lt-LT" b="0" dirty="0" smtClean="0"/>
                        <a:t>2</a:t>
                      </a:r>
                      <a:endParaRPr lang="lt-LT" b="0" dirty="0"/>
                    </a:p>
                  </a:txBody>
                  <a:tcPr/>
                </a:tc>
                <a:tc>
                  <a:txBody>
                    <a:bodyPr/>
                    <a:lstStyle/>
                    <a:p>
                      <a:r>
                        <a:rPr lang="lt-LT" b="0" dirty="0" smtClean="0"/>
                        <a:t>5</a:t>
                      </a:r>
                      <a:endParaRPr lang="lt-LT" b="0" dirty="0"/>
                    </a:p>
                  </a:txBody>
                  <a:tcPr/>
                </a:tc>
                <a:tc>
                  <a:txBody>
                    <a:bodyPr/>
                    <a:lstStyle/>
                    <a:p>
                      <a:r>
                        <a:rPr lang="lt-LT" b="0" dirty="0" smtClean="0"/>
                        <a:t>1</a:t>
                      </a:r>
                      <a:endParaRPr lang="lt-LT" b="0" dirty="0"/>
                    </a:p>
                  </a:txBody>
                  <a:tcPr/>
                </a:tc>
                <a:tc>
                  <a:txBody>
                    <a:bodyPr/>
                    <a:lstStyle/>
                    <a:p>
                      <a:r>
                        <a:rPr lang="lt-LT" b="0" dirty="0" smtClean="0"/>
                        <a:t>7</a:t>
                      </a:r>
                      <a:endParaRPr lang="lt-LT" b="0" dirty="0"/>
                    </a:p>
                  </a:txBody>
                  <a:tcPr/>
                </a:tc>
              </a:tr>
              <a:tr h="212480">
                <a:tc>
                  <a:txBody>
                    <a:bodyPr/>
                    <a:lstStyle/>
                    <a:p>
                      <a:r>
                        <a:rPr lang="lt-LT" b="0" dirty="0" smtClean="0"/>
                        <a:t>6</a:t>
                      </a:r>
                      <a:endParaRPr lang="lt-LT" b="0" dirty="0"/>
                    </a:p>
                  </a:txBody>
                  <a:tcPr/>
                </a:tc>
                <a:tc>
                  <a:txBody>
                    <a:bodyPr/>
                    <a:lstStyle/>
                    <a:p>
                      <a:r>
                        <a:rPr lang="lt-LT" b="0" dirty="0" smtClean="0"/>
                        <a:t>1</a:t>
                      </a:r>
                      <a:endParaRPr lang="lt-LT" b="0" dirty="0"/>
                    </a:p>
                  </a:txBody>
                  <a:tcPr/>
                </a:tc>
                <a:tc>
                  <a:txBody>
                    <a:bodyPr/>
                    <a:lstStyle/>
                    <a:p>
                      <a:r>
                        <a:rPr lang="lt-LT" b="0" dirty="0" smtClean="0"/>
                        <a:t>2</a:t>
                      </a:r>
                      <a:endParaRPr lang="lt-LT" b="0" dirty="0"/>
                    </a:p>
                  </a:txBody>
                  <a:tcPr/>
                </a:tc>
                <a:tc>
                  <a:txBody>
                    <a:bodyPr/>
                    <a:lstStyle/>
                    <a:p>
                      <a:r>
                        <a:rPr lang="lt-LT" b="0" dirty="0" smtClean="0"/>
                        <a:t>6</a:t>
                      </a:r>
                      <a:endParaRPr lang="lt-LT" b="0" dirty="0"/>
                    </a:p>
                  </a:txBody>
                  <a:tcPr/>
                </a:tc>
                <a:tc>
                  <a:txBody>
                    <a:bodyPr/>
                    <a:lstStyle/>
                    <a:p>
                      <a:r>
                        <a:rPr lang="lt-LT" b="0" dirty="0" smtClean="0"/>
                        <a:t>0</a:t>
                      </a:r>
                      <a:endParaRPr lang="lt-LT" b="0" dirty="0"/>
                    </a:p>
                  </a:txBody>
                  <a:tcPr/>
                </a:tc>
                <a:tc>
                  <a:txBody>
                    <a:bodyPr/>
                    <a:lstStyle/>
                    <a:p>
                      <a:r>
                        <a:rPr lang="lt-LT" b="0" dirty="0" smtClean="0"/>
                        <a:t>5</a:t>
                      </a:r>
                      <a:endParaRPr lang="lt-LT" b="0" dirty="0"/>
                    </a:p>
                  </a:txBody>
                  <a:tcPr/>
                </a:tc>
                <a:tc>
                  <a:txBody>
                    <a:bodyPr/>
                    <a:lstStyle/>
                    <a:p>
                      <a:r>
                        <a:rPr lang="lt-LT" b="0" dirty="0" smtClean="0"/>
                        <a:t>9</a:t>
                      </a:r>
                      <a:endParaRPr lang="lt-LT" b="0" dirty="0"/>
                    </a:p>
                  </a:txBody>
                  <a:tcPr/>
                </a:tc>
              </a:tr>
              <a:tr h="212480">
                <a:tc>
                  <a:txBody>
                    <a:bodyPr/>
                    <a:lstStyle/>
                    <a:p>
                      <a:r>
                        <a:rPr lang="lt-LT" b="0" dirty="0" smtClean="0"/>
                        <a:t>1</a:t>
                      </a:r>
                      <a:endParaRPr lang="lt-LT" b="0" dirty="0"/>
                    </a:p>
                  </a:txBody>
                  <a:tcPr/>
                </a:tc>
                <a:tc>
                  <a:txBody>
                    <a:bodyPr/>
                    <a:lstStyle/>
                    <a:p>
                      <a:r>
                        <a:rPr lang="lt-LT" b="0" dirty="0" smtClean="0"/>
                        <a:t>3</a:t>
                      </a:r>
                      <a:endParaRPr lang="lt-LT" b="0" dirty="0"/>
                    </a:p>
                  </a:txBody>
                  <a:tcPr/>
                </a:tc>
                <a:tc>
                  <a:txBody>
                    <a:bodyPr/>
                    <a:lstStyle/>
                    <a:p>
                      <a:r>
                        <a:rPr lang="lt-LT" b="0" dirty="0" smtClean="0"/>
                        <a:t>2</a:t>
                      </a:r>
                      <a:endParaRPr lang="lt-LT" b="0" dirty="0"/>
                    </a:p>
                  </a:txBody>
                  <a:tcPr/>
                </a:tc>
                <a:tc>
                  <a:txBody>
                    <a:bodyPr/>
                    <a:lstStyle/>
                    <a:p>
                      <a:r>
                        <a:rPr lang="lt-LT" b="0" dirty="0" smtClean="0"/>
                        <a:t>3</a:t>
                      </a:r>
                      <a:endParaRPr lang="lt-LT" b="0" dirty="0"/>
                    </a:p>
                  </a:txBody>
                  <a:tcPr/>
                </a:tc>
                <a:tc>
                  <a:txBody>
                    <a:bodyPr/>
                    <a:lstStyle/>
                    <a:p>
                      <a:r>
                        <a:rPr lang="lt-LT" b="0" dirty="0" smtClean="0"/>
                        <a:t>6</a:t>
                      </a:r>
                      <a:endParaRPr lang="lt-LT" b="0" dirty="0"/>
                    </a:p>
                  </a:txBody>
                  <a:tcPr/>
                </a:tc>
                <a:tc>
                  <a:txBody>
                    <a:bodyPr/>
                    <a:lstStyle/>
                    <a:p>
                      <a:r>
                        <a:rPr lang="lt-LT" b="0" dirty="0" smtClean="0"/>
                        <a:t>4</a:t>
                      </a:r>
                      <a:endParaRPr lang="lt-LT" b="0" dirty="0"/>
                    </a:p>
                  </a:txBody>
                  <a:tcPr/>
                </a:tc>
                <a:tc>
                  <a:txBody>
                    <a:bodyPr/>
                    <a:lstStyle/>
                    <a:p>
                      <a:r>
                        <a:rPr lang="lt-LT" b="0" dirty="0" smtClean="0"/>
                        <a:t>3</a:t>
                      </a:r>
                      <a:endParaRPr lang="lt-LT" b="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1143000"/>
            <a:ext cx="8229600" cy="1637928"/>
          </a:xfrm>
        </p:spPr>
        <p:txBody>
          <a:bodyPr>
            <a:normAutofit/>
          </a:bodyPr>
          <a:lstStyle/>
          <a:p>
            <a:r>
              <a:rPr lang="lt-LT" sz="2800" dirty="0" smtClean="0">
                <a:latin typeface="Times New Roman" pitchFamily="18" charset="0"/>
                <a:cs typeface="Times New Roman" pitchFamily="18" charset="0"/>
              </a:rPr>
              <a:t>Rasti ir nuspalvinti asmenybių pavardes, </a:t>
            </a:r>
            <a:br>
              <a:rPr lang="lt-LT" sz="2800" dirty="0" smtClean="0">
                <a:latin typeface="Times New Roman" pitchFamily="18" charset="0"/>
                <a:cs typeface="Times New Roman" pitchFamily="18" charset="0"/>
              </a:rPr>
            </a:br>
            <a:r>
              <a:rPr lang="lt-LT" sz="2800" dirty="0" smtClean="0">
                <a:latin typeface="Times New Roman" pitchFamily="18" charset="0"/>
                <a:cs typeface="Times New Roman" pitchFamily="18" charset="0"/>
              </a:rPr>
              <a:t>pvz. Lietuvos prezidentai</a:t>
            </a:r>
            <a:endParaRPr lang="lt-LT" sz="2800" dirty="0">
              <a:latin typeface="Times New Roman" pitchFamily="18" charset="0"/>
              <a:cs typeface="Times New Roman" pitchFamily="18" charset="0"/>
            </a:endParaRPr>
          </a:p>
        </p:txBody>
      </p:sp>
      <p:graphicFrame>
        <p:nvGraphicFramePr>
          <p:cNvPr id="4" name="Turinio vietos rezervavimo ženklas 3"/>
          <p:cNvGraphicFramePr>
            <a:graphicFrameLocks noGrp="1"/>
          </p:cNvGraphicFramePr>
          <p:nvPr>
            <p:ph idx="1"/>
          </p:nvPr>
        </p:nvGraphicFramePr>
        <p:xfrm>
          <a:off x="467544" y="3789040"/>
          <a:ext cx="8229600" cy="1483360"/>
        </p:xfrm>
        <a:graphic>
          <a:graphicData uri="http://schemas.openxmlformats.org/drawingml/2006/table">
            <a:tbl>
              <a:tblPr firstRow="1" bandRow="1">
                <a:tableStyleId>{ED083AE6-46FA-4A59-8FB0-9F97EB10719F}</a:tableStyleId>
              </a:tblPr>
              <a:tblGrid>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tblGrid>
              <a:tr h="370840">
                <a:tc>
                  <a:txBody>
                    <a:bodyPr/>
                    <a:lstStyle/>
                    <a:p>
                      <a:pPr algn="ctr"/>
                      <a:r>
                        <a:rPr lang="lt-LT" b="0" dirty="0" smtClean="0">
                          <a:latin typeface="Times New Roman" pitchFamily="18" charset="0"/>
                          <a:cs typeface="Times New Roman" pitchFamily="18" charset="0"/>
                        </a:rPr>
                        <a:t>S</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M</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E</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T</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O</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N</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A</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K</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B</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R</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A</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Z</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A</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U</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S</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K</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A</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S</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U</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J</a:t>
                      </a:r>
                      <a:endParaRPr lang="lt-LT" b="0" dirty="0">
                        <a:latin typeface="Times New Roman" pitchFamily="18" charset="0"/>
                        <a:cs typeface="Times New Roman" pitchFamily="18" charset="0"/>
                      </a:endParaRPr>
                    </a:p>
                  </a:txBody>
                  <a:tcPr/>
                </a:tc>
              </a:tr>
              <a:tr h="370840">
                <a:tc>
                  <a:txBody>
                    <a:bodyPr/>
                    <a:lstStyle/>
                    <a:p>
                      <a:pPr algn="ctr"/>
                      <a:r>
                        <a:rPr lang="lt-LT" b="0" dirty="0" smtClean="0">
                          <a:latin typeface="Times New Roman" pitchFamily="18" charset="0"/>
                          <a:cs typeface="Times New Roman" pitchFamily="18" charset="0"/>
                        </a:rPr>
                        <a:t>A</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U</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K</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G</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R</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I</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N</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I</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U</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S</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G</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R</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Y</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N</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P</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R</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E</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B</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K</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L</a:t>
                      </a:r>
                      <a:endParaRPr lang="lt-LT" b="0" dirty="0">
                        <a:latin typeface="Times New Roman" pitchFamily="18" charset="0"/>
                        <a:cs typeface="Times New Roman" pitchFamily="18" charset="0"/>
                      </a:endParaRPr>
                    </a:p>
                  </a:txBody>
                  <a:tcPr/>
                </a:tc>
              </a:tr>
              <a:tr h="370840">
                <a:tc>
                  <a:txBody>
                    <a:bodyPr/>
                    <a:lstStyle/>
                    <a:p>
                      <a:pPr algn="ctr"/>
                      <a:r>
                        <a:rPr lang="lt-LT" b="0" dirty="0" smtClean="0">
                          <a:latin typeface="Times New Roman" pitchFamily="18" charset="0"/>
                          <a:cs typeface="Times New Roman" pitchFamily="18" charset="0"/>
                        </a:rPr>
                        <a:t>A</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D</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A</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M</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K</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U</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S</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S</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T</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U</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L</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G</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I</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N</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S</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K</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I</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S</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I</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S</a:t>
                      </a:r>
                      <a:endParaRPr lang="lt-LT" b="0" dirty="0">
                        <a:latin typeface="Times New Roman" pitchFamily="18" charset="0"/>
                        <a:cs typeface="Times New Roman" pitchFamily="18" charset="0"/>
                      </a:endParaRPr>
                    </a:p>
                  </a:txBody>
                  <a:tcPr/>
                </a:tc>
              </a:tr>
              <a:tr h="370840">
                <a:tc>
                  <a:txBody>
                    <a:bodyPr/>
                    <a:lstStyle/>
                    <a:p>
                      <a:pPr algn="ctr"/>
                      <a:r>
                        <a:rPr lang="lt-LT" b="0" dirty="0" smtClean="0">
                          <a:latin typeface="Times New Roman" pitchFamily="18" charset="0"/>
                          <a:cs typeface="Times New Roman" pitchFamily="18" charset="0"/>
                        </a:rPr>
                        <a:t>P</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A</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K</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S</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A</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S</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O</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S</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G</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R</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Y</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B</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A</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U</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S</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K</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A</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I</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T</a:t>
                      </a:r>
                      <a:endParaRPr lang="lt-LT" b="0" dirty="0">
                        <a:latin typeface="Times New Roman" pitchFamily="18" charset="0"/>
                        <a:cs typeface="Times New Roman" pitchFamily="18" charset="0"/>
                      </a:endParaRPr>
                    </a:p>
                  </a:txBody>
                  <a:tcPr/>
                </a:tc>
                <a:tc>
                  <a:txBody>
                    <a:bodyPr/>
                    <a:lstStyle/>
                    <a:p>
                      <a:pPr algn="ctr"/>
                      <a:r>
                        <a:rPr lang="lt-LT" b="0" dirty="0" smtClean="0">
                          <a:latin typeface="Times New Roman" pitchFamily="18" charset="0"/>
                          <a:cs typeface="Times New Roman" pitchFamily="18" charset="0"/>
                        </a:rPr>
                        <a:t>Ė</a:t>
                      </a:r>
                      <a:endParaRPr lang="lt-LT" b="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1143000"/>
            <a:ext cx="8229600" cy="1709936"/>
          </a:xfrm>
        </p:spPr>
        <p:txBody>
          <a:bodyPr>
            <a:normAutofit/>
          </a:bodyPr>
          <a:lstStyle/>
          <a:p>
            <a:r>
              <a:rPr lang="lt-LT" sz="3100" dirty="0" smtClean="0">
                <a:latin typeface="Times New Roman" pitchFamily="18" charset="0"/>
                <a:cs typeface="Times New Roman" pitchFamily="18" charset="0"/>
              </a:rPr>
              <a:t>Rodyklėmis pažymėti tikruosius tų metų įvykius, šalia parašyti datą</a:t>
            </a:r>
            <a:r>
              <a:rPr lang="lt-LT" dirty="0" smtClean="0"/>
              <a:t/>
            </a:r>
            <a:br>
              <a:rPr lang="lt-LT" dirty="0" smtClean="0"/>
            </a:br>
            <a:endParaRPr lang="lt-LT" dirty="0"/>
          </a:p>
        </p:txBody>
      </p:sp>
      <p:graphicFrame>
        <p:nvGraphicFramePr>
          <p:cNvPr id="4" name="Turinio vietos rezervavimo ženklas 3"/>
          <p:cNvGraphicFramePr>
            <a:graphicFrameLocks noGrp="1"/>
          </p:cNvGraphicFramePr>
          <p:nvPr>
            <p:ph idx="1"/>
          </p:nvPr>
        </p:nvGraphicFramePr>
        <p:xfrm>
          <a:off x="539552" y="3356992"/>
          <a:ext cx="8229600" cy="1483360"/>
        </p:xfrm>
        <a:graphic>
          <a:graphicData uri="http://schemas.openxmlformats.org/drawingml/2006/table">
            <a:tbl>
              <a:tblPr firstRow="1" bandRow="1">
                <a:tableStyleId>{5DA37D80-6434-44D0-A028-1B22A696006F}</a:tableStyleId>
              </a:tblPr>
              <a:tblGrid>
                <a:gridCol w="1882552"/>
                <a:gridCol w="4536504"/>
                <a:gridCol w="1810544"/>
              </a:tblGrid>
              <a:tr h="370840">
                <a:tc>
                  <a:txBody>
                    <a:bodyPr/>
                    <a:lstStyle/>
                    <a:p>
                      <a:pPr algn="just">
                        <a:lnSpc>
                          <a:spcPct val="115000"/>
                        </a:lnSpc>
                        <a:spcAft>
                          <a:spcPts val="0"/>
                        </a:spcAft>
                        <a:tabLst>
                          <a:tab pos="90170" algn="l"/>
                        </a:tabLst>
                      </a:pPr>
                      <a:r>
                        <a:rPr lang="lt-LT" sz="1800" b="0" dirty="0">
                          <a:latin typeface="Times New Roman" pitchFamily="18" charset="0"/>
                          <a:cs typeface="Times New Roman" pitchFamily="18" charset="0"/>
                        </a:rPr>
                        <a:t>1387 m.</a:t>
                      </a:r>
                      <a:endParaRPr lang="lt-LT" sz="1800" b="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90170" algn="l"/>
                        </a:tabLst>
                      </a:pPr>
                      <a:r>
                        <a:rPr lang="lt-LT" sz="1600" b="0" dirty="0">
                          <a:latin typeface="Times New Roman" pitchFamily="18" charset="0"/>
                          <a:cs typeface="Times New Roman" pitchFamily="18" charset="0"/>
                        </a:rPr>
                        <a:t>Mindaugo krikštas</a:t>
                      </a:r>
                      <a:endParaRPr lang="lt-LT" sz="1600" b="0" dirty="0">
                        <a:latin typeface="Times New Roman" pitchFamily="18" charset="0"/>
                        <a:ea typeface="Calibri"/>
                        <a:cs typeface="Times New Roman" pitchFamily="18" charset="0"/>
                      </a:endParaRPr>
                    </a:p>
                  </a:txBody>
                  <a:tcPr marL="68580" marR="68580" marT="0" marB="0"/>
                </a:tc>
                <a:tc>
                  <a:txBody>
                    <a:bodyPr/>
                    <a:lstStyle/>
                    <a:p>
                      <a:endParaRPr lang="lt-LT" b="0">
                        <a:latin typeface="Times New Roman" pitchFamily="18" charset="0"/>
                        <a:cs typeface="Times New Roman" pitchFamily="18" charset="0"/>
                      </a:endParaRPr>
                    </a:p>
                  </a:txBody>
                  <a:tcPr/>
                </a:tc>
              </a:tr>
              <a:tr h="370840">
                <a:tc>
                  <a:txBody>
                    <a:bodyPr/>
                    <a:lstStyle/>
                    <a:p>
                      <a:pPr algn="just">
                        <a:lnSpc>
                          <a:spcPct val="115000"/>
                        </a:lnSpc>
                        <a:spcAft>
                          <a:spcPts val="0"/>
                        </a:spcAft>
                        <a:tabLst>
                          <a:tab pos="90170" algn="l"/>
                        </a:tabLst>
                      </a:pPr>
                      <a:r>
                        <a:rPr lang="lt-LT" sz="1800" b="0" dirty="0">
                          <a:latin typeface="Times New Roman" pitchFamily="18" charset="0"/>
                          <a:cs typeface="Times New Roman" pitchFamily="18" charset="0"/>
                        </a:rPr>
                        <a:t>1918 m.</a:t>
                      </a:r>
                      <a:endParaRPr lang="lt-LT" sz="1800" b="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90170" algn="l"/>
                        </a:tabLst>
                      </a:pPr>
                      <a:r>
                        <a:rPr lang="lt-LT" sz="1600" b="0" dirty="0">
                          <a:latin typeface="Times New Roman" pitchFamily="18" charset="0"/>
                          <a:cs typeface="Times New Roman" pitchFamily="18" charset="0"/>
                        </a:rPr>
                        <a:t>Lietuvos krikštas</a:t>
                      </a:r>
                      <a:endParaRPr lang="lt-LT" sz="1600" b="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90170" algn="l"/>
                        </a:tabLst>
                      </a:pPr>
                      <a:r>
                        <a:rPr lang="lt-LT" sz="1800" b="0" dirty="0">
                          <a:latin typeface="Times New Roman" pitchFamily="18" charset="0"/>
                          <a:cs typeface="Times New Roman" pitchFamily="18" charset="0"/>
                        </a:rPr>
                        <a:t>1 2 5 1 m.</a:t>
                      </a:r>
                      <a:endParaRPr lang="lt-LT" sz="1800" b="0" dirty="0">
                        <a:latin typeface="Times New Roman" pitchFamily="18" charset="0"/>
                        <a:ea typeface="Calibri"/>
                        <a:cs typeface="Times New Roman" pitchFamily="18" charset="0"/>
                      </a:endParaRPr>
                    </a:p>
                  </a:txBody>
                  <a:tcPr marL="68580" marR="68580" marT="0" marB="0"/>
                </a:tc>
              </a:tr>
              <a:tr h="370840">
                <a:tc>
                  <a:txBody>
                    <a:bodyPr/>
                    <a:lstStyle/>
                    <a:p>
                      <a:pPr algn="just">
                        <a:lnSpc>
                          <a:spcPct val="115000"/>
                        </a:lnSpc>
                        <a:spcAft>
                          <a:spcPts val="0"/>
                        </a:spcAft>
                        <a:tabLst>
                          <a:tab pos="90170" algn="l"/>
                        </a:tabLst>
                      </a:pPr>
                      <a:r>
                        <a:rPr lang="lt-LT" sz="1800" b="0" dirty="0">
                          <a:latin typeface="Times New Roman" pitchFamily="18" charset="0"/>
                          <a:cs typeface="Times New Roman" pitchFamily="18" charset="0"/>
                        </a:rPr>
                        <a:t>1251 m.</a:t>
                      </a:r>
                      <a:endParaRPr lang="lt-LT" sz="1800" b="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90170" algn="l"/>
                        </a:tabLst>
                      </a:pPr>
                      <a:r>
                        <a:rPr lang="lt-LT" sz="1600" b="0" dirty="0">
                          <a:latin typeface="Times New Roman" pitchFamily="18" charset="0"/>
                          <a:cs typeface="Times New Roman" pitchFamily="18" charset="0"/>
                        </a:rPr>
                        <a:t>Liublino unija</a:t>
                      </a:r>
                      <a:endParaRPr lang="lt-LT" sz="1600" b="0" dirty="0">
                        <a:latin typeface="Times New Roman" pitchFamily="18" charset="0"/>
                        <a:ea typeface="Calibri"/>
                        <a:cs typeface="Times New Roman" pitchFamily="18" charset="0"/>
                      </a:endParaRPr>
                    </a:p>
                  </a:txBody>
                  <a:tcPr marL="68580" marR="68580" marT="0" marB="0"/>
                </a:tc>
                <a:tc>
                  <a:txBody>
                    <a:bodyPr/>
                    <a:lstStyle/>
                    <a:p>
                      <a:endParaRPr lang="lt-LT" b="0" dirty="0">
                        <a:latin typeface="Times New Roman" pitchFamily="18" charset="0"/>
                        <a:cs typeface="Times New Roman" pitchFamily="18" charset="0"/>
                      </a:endParaRPr>
                    </a:p>
                  </a:txBody>
                  <a:tcPr/>
                </a:tc>
              </a:tr>
              <a:tr h="370840">
                <a:tc>
                  <a:txBody>
                    <a:bodyPr/>
                    <a:lstStyle/>
                    <a:p>
                      <a:pPr algn="just">
                        <a:lnSpc>
                          <a:spcPct val="115000"/>
                        </a:lnSpc>
                        <a:spcAft>
                          <a:spcPts val="0"/>
                        </a:spcAft>
                        <a:tabLst>
                          <a:tab pos="90170" algn="l"/>
                        </a:tabLst>
                      </a:pPr>
                      <a:r>
                        <a:rPr lang="lt-LT" sz="1800" b="0" dirty="0">
                          <a:latin typeface="Times New Roman" pitchFamily="18" charset="0"/>
                          <a:cs typeface="Times New Roman" pitchFamily="18" charset="0"/>
                        </a:rPr>
                        <a:t>1569 m.</a:t>
                      </a:r>
                      <a:endParaRPr lang="lt-LT" sz="1800" b="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90170" algn="l"/>
                        </a:tabLst>
                      </a:pPr>
                      <a:r>
                        <a:rPr lang="lt-LT" sz="1600" b="0" dirty="0">
                          <a:latin typeface="Times New Roman" pitchFamily="18" charset="0"/>
                          <a:cs typeface="Times New Roman" pitchFamily="18" charset="0"/>
                        </a:rPr>
                        <a:t>Nepriklausomos Lietuvos valstybės atkūrimas</a:t>
                      </a:r>
                      <a:endParaRPr lang="lt-LT" sz="1600" b="0" dirty="0">
                        <a:latin typeface="Times New Roman" pitchFamily="18" charset="0"/>
                        <a:ea typeface="Calibri"/>
                        <a:cs typeface="Times New Roman" pitchFamily="18" charset="0"/>
                      </a:endParaRPr>
                    </a:p>
                  </a:txBody>
                  <a:tcPr marL="68580" marR="68580" marT="0" marB="0"/>
                </a:tc>
                <a:tc>
                  <a:txBody>
                    <a:bodyPr/>
                    <a:lstStyle/>
                    <a:p>
                      <a:endParaRPr lang="lt-LT" b="0" dirty="0">
                        <a:latin typeface="Times New Roman" pitchFamily="18" charset="0"/>
                        <a:cs typeface="Times New Roman" pitchFamily="18" charset="0"/>
                      </a:endParaRPr>
                    </a:p>
                  </a:txBody>
                  <a:tcPr/>
                </a:tc>
              </a:tr>
            </a:tbl>
          </a:graphicData>
        </a:graphic>
      </p:graphicFrame>
      <p:cxnSp>
        <p:nvCxnSpPr>
          <p:cNvPr id="6" name="Tiesioji rodyklės jungtis 5"/>
          <p:cNvCxnSpPr/>
          <p:nvPr/>
        </p:nvCxnSpPr>
        <p:spPr>
          <a:xfrm flipH="1">
            <a:off x="1403648" y="4005064"/>
            <a:ext cx="108012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1556792"/>
            <a:ext cx="8229600" cy="1205880"/>
          </a:xfrm>
        </p:spPr>
        <p:txBody>
          <a:bodyPr>
            <a:normAutofit/>
          </a:bodyPr>
          <a:lstStyle/>
          <a:p>
            <a:r>
              <a:rPr lang="lt-LT" sz="3100" dirty="0" smtClean="0">
                <a:latin typeface="Times New Roman" pitchFamily="18" charset="0"/>
                <a:cs typeface="Times New Roman" pitchFamily="18" charset="0"/>
              </a:rPr>
              <a:t>Sujungti asmenybes su istoriniu įvykiu ir data</a:t>
            </a:r>
            <a:r>
              <a:rPr lang="lt-LT" dirty="0" smtClean="0"/>
              <a:t/>
            </a:r>
            <a:br>
              <a:rPr lang="lt-LT" dirty="0" smtClean="0"/>
            </a:br>
            <a:endParaRPr lang="lt-LT" dirty="0"/>
          </a:p>
        </p:txBody>
      </p:sp>
      <p:graphicFrame>
        <p:nvGraphicFramePr>
          <p:cNvPr id="4" name="Turinio vietos rezervavimo ženklas 3"/>
          <p:cNvGraphicFramePr>
            <a:graphicFrameLocks noGrp="1"/>
          </p:cNvGraphicFramePr>
          <p:nvPr>
            <p:ph idx="1"/>
          </p:nvPr>
        </p:nvGraphicFramePr>
        <p:xfrm>
          <a:off x="395536" y="2996952"/>
          <a:ext cx="8229600" cy="1483360"/>
        </p:xfrm>
        <a:graphic>
          <a:graphicData uri="http://schemas.openxmlformats.org/drawingml/2006/table">
            <a:tbl>
              <a:tblPr firstRow="1" bandRow="1">
                <a:tableStyleId>{5DA37D80-6434-44D0-A028-1B22A696006F}</a:tableStyleId>
              </a:tblPr>
              <a:tblGrid>
                <a:gridCol w="2530624"/>
                <a:gridCol w="4176464"/>
                <a:gridCol w="1522512"/>
              </a:tblGrid>
              <a:tr h="370840">
                <a:tc>
                  <a:txBody>
                    <a:bodyPr/>
                    <a:lstStyle/>
                    <a:p>
                      <a:pPr algn="just">
                        <a:lnSpc>
                          <a:spcPct val="115000"/>
                        </a:lnSpc>
                        <a:spcAft>
                          <a:spcPts val="0"/>
                        </a:spcAft>
                        <a:tabLst>
                          <a:tab pos="90170" algn="l"/>
                        </a:tabLst>
                      </a:pPr>
                      <a:r>
                        <a:rPr lang="lt-LT" sz="1800" b="0" dirty="0">
                          <a:latin typeface="Times New Roman" pitchFamily="18" charset="0"/>
                          <a:cs typeface="Times New Roman" pitchFamily="18" charset="0"/>
                        </a:rPr>
                        <a:t>Vytautas  </a:t>
                      </a:r>
                      <a:endParaRPr lang="lt-LT" sz="1800" b="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90170" algn="l"/>
                        </a:tabLst>
                      </a:pPr>
                      <a:r>
                        <a:rPr lang="lt-LT" sz="1800" b="0">
                          <a:latin typeface="Times New Roman" pitchFamily="18" charset="0"/>
                          <a:cs typeface="Times New Roman" pitchFamily="18" charset="0"/>
                        </a:rPr>
                        <a:t>Krėvos unija</a:t>
                      </a:r>
                      <a:endParaRPr lang="lt-LT" sz="1800" b="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90170" algn="l"/>
                        </a:tabLst>
                      </a:pPr>
                      <a:r>
                        <a:rPr lang="lt-LT" sz="1800" b="0">
                          <a:latin typeface="Times New Roman" pitchFamily="18" charset="0"/>
                          <a:cs typeface="Times New Roman" pitchFamily="18" charset="0"/>
                        </a:rPr>
                        <a:t>1410 m.</a:t>
                      </a:r>
                      <a:endParaRPr lang="lt-LT" sz="1800" b="0">
                        <a:latin typeface="Times New Roman" pitchFamily="18" charset="0"/>
                        <a:ea typeface="Calibri"/>
                        <a:cs typeface="Times New Roman" pitchFamily="18" charset="0"/>
                      </a:endParaRPr>
                    </a:p>
                  </a:txBody>
                  <a:tcPr marL="68580" marR="68580" marT="0" marB="0"/>
                </a:tc>
              </a:tr>
              <a:tr h="370840">
                <a:tc>
                  <a:txBody>
                    <a:bodyPr/>
                    <a:lstStyle/>
                    <a:p>
                      <a:pPr algn="just">
                        <a:lnSpc>
                          <a:spcPct val="115000"/>
                        </a:lnSpc>
                        <a:spcAft>
                          <a:spcPts val="0"/>
                        </a:spcAft>
                        <a:tabLst>
                          <a:tab pos="90170" algn="l"/>
                        </a:tabLst>
                      </a:pPr>
                      <a:r>
                        <a:rPr lang="lt-LT" sz="1800" b="0" dirty="0">
                          <a:latin typeface="Times New Roman" pitchFamily="18" charset="0"/>
                          <a:cs typeface="Times New Roman" pitchFamily="18" charset="0"/>
                        </a:rPr>
                        <a:t>Martynas Mažvydas</a:t>
                      </a:r>
                      <a:endParaRPr lang="lt-LT" sz="1800" b="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90170" algn="l"/>
                        </a:tabLst>
                      </a:pPr>
                      <a:r>
                        <a:rPr lang="lt-LT" sz="1800" b="0">
                          <a:latin typeface="Times New Roman" pitchFamily="18" charset="0"/>
                          <a:cs typeface="Times New Roman" pitchFamily="18" charset="0"/>
                        </a:rPr>
                        <a:t>Liublino unija</a:t>
                      </a:r>
                      <a:endParaRPr lang="lt-LT" sz="1800" b="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90170" algn="l"/>
                        </a:tabLst>
                      </a:pPr>
                      <a:r>
                        <a:rPr lang="lt-LT" sz="1800" b="0">
                          <a:latin typeface="Times New Roman" pitchFamily="18" charset="0"/>
                          <a:cs typeface="Times New Roman" pitchFamily="18" charset="0"/>
                        </a:rPr>
                        <a:t>1547 m.</a:t>
                      </a:r>
                      <a:endParaRPr lang="lt-LT" sz="1800" b="0">
                        <a:latin typeface="Times New Roman" pitchFamily="18" charset="0"/>
                        <a:ea typeface="Calibri"/>
                        <a:cs typeface="Times New Roman" pitchFamily="18" charset="0"/>
                      </a:endParaRPr>
                    </a:p>
                  </a:txBody>
                  <a:tcPr marL="68580" marR="68580" marT="0" marB="0"/>
                </a:tc>
              </a:tr>
              <a:tr h="370840">
                <a:tc>
                  <a:txBody>
                    <a:bodyPr/>
                    <a:lstStyle/>
                    <a:p>
                      <a:pPr algn="just">
                        <a:lnSpc>
                          <a:spcPct val="115000"/>
                        </a:lnSpc>
                        <a:spcAft>
                          <a:spcPts val="0"/>
                        </a:spcAft>
                        <a:tabLst>
                          <a:tab pos="90170" algn="l"/>
                        </a:tabLst>
                      </a:pPr>
                      <a:r>
                        <a:rPr lang="lt-LT" sz="1800" b="0" dirty="0">
                          <a:latin typeface="Times New Roman" pitchFamily="18" charset="0"/>
                          <a:cs typeface="Times New Roman" pitchFamily="18" charset="0"/>
                        </a:rPr>
                        <a:t>Žygimantas Augustas</a:t>
                      </a:r>
                      <a:endParaRPr lang="lt-LT" sz="1800" b="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90170" algn="l"/>
                        </a:tabLst>
                      </a:pPr>
                      <a:r>
                        <a:rPr lang="lt-LT" sz="1800" b="0" dirty="0">
                          <a:latin typeface="Times New Roman" pitchFamily="18" charset="0"/>
                          <a:cs typeface="Times New Roman" pitchFamily="18" charset="0"/>
                        </a:rPr>
                        <a:t>Žalgirio mūšis</a:t>
                      </a:r>
                      <a:endParaRPr lang="lt-LT" sz="1800" b="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90170" algn="l"/>
                        </a:tabLst>
                      </a:pPr>
                      <a:r>
                        <a:rPr lang="lt-LT" sz="1800" b="0">
                          <a:latin typeface="Times New Roman" pitchFamily="18" charset="0"/>
                          <a:cs typeface="Times New Roman" pitchFamily="18" charset="0"/>
                        </a:rPr>
                        <a:t>1385 m.</a:t>
                      </a:r>
                      <a:endParaRPr lang="lt-LT" sz="1800" b="0">
                        <a:latin typeface="Times New Roman" pitchFamily="18" charset="0"/>
                        <a:ea typeface="Calibri"/>
                        <a:cs typeface="Times New Roman" pitchFamily="18" charset="0"/>
                      </a:endParaRPr>
                    </a:p>
                  </a:txBody>
                  <a:tcPr marL="68580" marR="68580" marT="0" marB="0"/>
                </a:tc>
              </a:tr>
              <a:tr h="370840">
                <a:tc>
                  <a:txBody>
                    <a:bodyPr/>
                    <a:lstStyle/>
                    <a:p>
                      <a:pPr algn="just">
                        <a:lnSpc>
                          <a:spcPct val="115000"/>
                        </a:lnSpc>
                        <a:spcAft>
                          <a:spcPts val="0"/>
                        </a:spcAft>
                        <a:tabLst>
                          <a:tab pos="90170" algn="l"/>
                        </a:tabLst>
                      </a:pPr>
                      <a:r>
                        <a:rPr lang="lt-LT" sz="1800" b="0" dirty="0">
                          <a:latin typeface="Times New Roman" pitchFamily="18" charset="0"/>
                          <a:cs typeface="Times New Roman" pitchFamily="18" charset="0"/>
                        </a:rPr>
                        <a:t>Jogaila</a:t>
                      </a:r>
                      <a:endParaRPr lang="lt-LT" sz="1800" b="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90170" algn="l"/>
                        </a:tabLst>
                      </a:pPr>
                      <a:r>
                        <a:rPr lang="lt-LT" sz="1800" b="0" dirty="0">
                          <a:latin typeface="Times New Roman" pitchFamily="18" charset="0"/>
                          <a:cs typeface="Times New Roman" pitchFamily="18" charset="0"/>
                        </a:rPr>
                        <a:t>Pirmoji lietuviška knyga ,,Katekizmas“</a:t>
                      </a:r>
                      <a:endParaRPr lang="lt-LT" sz="1800" b="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90170" algn="l"/>
                        </a:tabLst>
                      </a:pPr>
                      <a:r>
                        <a:rPr lang="lt-LT" sz="1800" b="0" dirty="0">
                          <a:latin typeface="Times New Roman" pitchFamily="18" charset="0"/>
                          <a:cs typeface="Times New Roman" pitchFamily="18" charset="0"/>
                        </a:rPr>
                        <a:t>1569 m.</a:t>
                      </a:r>
                      <a:endParaRPr lang="lt-LT" sz="1800" b="0" dirty="0">
                        <a:latin typeface="Times New Roman" pitchFamily="18" charset="0"/>
                        <a:ea typeface="Calibri"/>
                        <a:cs typeface="Times New Roman" pitchFamily="18" charset="0"/>
                      </a:endParaRPr>
                    </a:p>
                  </a:txBody>
                  <a:tcPr marL="68580" marR="68580" marT="0" marB="0"/>
                </a:tc>
              </a:tr>
            </a:tbl>
          </a:graphicData>
        </a:graphic>
      </p:graphicFrame>
      <p:cxnSp>
        <p:nvCxnSpPr>
          <p:cNvPr id="6" name="Tiesioji rodyklės jungtis 5"/>
          <p:cNvCxnSpPr/>
          <p:nvPr/>
        </p:nvCxnSpPr>
        <p:spPr>
          <a:xfrm flipV="1">
            <a:off x="2483768" y="3573016"/>
            <a:ext cx="504056"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Tiesioji rodyklės jungtis 9"/>
          <p:cNvCxnSpPr/>
          <p:nvPr/>
        </p:nvCxnSpPr>
        <p:spPr>
          <a:xfrm>
            <a:off x="4427984" y="3573016"/>
            <a:ext cx="2808312"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nis">
  <a:themeElements>
    <a:clrScheme name="Urbanistinis">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istini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istinis">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1074</TotalTime>
  <Words>683</Words>
  <Application>Microsoft Office PowerPoint</Application>
  <PresentationFormat>Demonstracija ekrane (4:3)</PresentationFormat>
  <Paragraphs>225</Paragraphs>
  <Slides>15</Slides>
  <Notes>0</Notes>
  <HiddenSlides>0</HiddenSlides>
  <MMClips>0</MMClips>
  <ScaleCrop>false</ScaleCrop>
  <HeadingPairs>
    <vt:vector size="4" baseType="variant">
      <vt:variant>
        <vt:lpstr>Tema</vt:lpstr>
      </vt:variant>
      <vt:variant>
        <vt:i4>1</vt:i4>
      </vt:variant>
      <vt:variant>
        <vt:lpstr>Skaidrių pavadinimai</vt:lpstr>
      </vt:variant>
      <vt:variant>
        <vt:i4>15</vt:i4>
      </vt:variant>
    </vt:vector>
  </HeadingPairs>
  <TitlesOfParts>
    <vt:vector size="16" baseType="lpstr">
      <vt:lpstr>Urbanistinis</vt:lpstr>
      <vt:lpstr>REKOMENDACIJOS  istorijos mokytojams,  ugdantiems  5 – 10 klasių specialiųjų poreikių žemų ir labai žemų intelektinių gebėjimų  mokinius</vt:lpstr>
      <vt:lpstr>Skaidrė 2</vt:lpstr>
      <vt:lpstr>Skaidrė 3</vt:lpstr>
      <vt:lpstr>Užpildyti lentelę.  Išrinkti iš teksto įvykius, kai nurodytos datos  (geriausia, kad tekstas būtų pritaikytas SUP mokiniui)</vt:lpstr>
      <vt:lpstr>Darbas su tekstu, pvz. parengtas tekstas apie LDK kunigaikščius. Reikia išrinkti ir išrašyti kunigaikščius ir jų valdymo metus. Galima pildyti lentelę :</vt:lpstr>
      <vt:lpstr>                      Rasti datą ir išbraukti/ nuspalvinti   1009 m. rašytiniuose šaltiniuose pirmąkart paminėtas Lietuvos vardas. 1236 m Saulės mūšis 1251 m. Mindaugo krikštas 1260 m. Durbės mūšis 1323 m. pirmąkart paminėtas Vilnius – Lietuvos valstybės sostinė</vt:lpstr>
      <vt:lpstr>Rasti ir nuspalvinti asmenybių pavardes,  pvz. Lietuvos prezidentai</vt:lpstr>
      <vt:lpstr>Rodyklėmis pažymėti tikruosius tų metų įvykius, šalia parašyti datą </vt:lpstr>
      <vt:lpstr>Sujungti asmenybes su istoriniu įvykiu ir data </vt:lpstr>
      <vt:lpstr>Asmenvardžių rodyklė. Naudojantis vadovėlio asmenvardžių rodykle, reikia rasti ir nurašyti sakinį, kuriame minima asmenybė, nurodyti puslapį. </vt:lpstr>
      <vt:lpstr>Skaidrė 11</vt:lpstr>
      <vt:lpstr>Skaidrė 12</vt:lpstr>
      <vt:lpstr>                                   DATOS  (surašyti visas datas ir įvykius, kuriuos mokinys turi išmokti) Mokiniui duodama tokia pat lentelė be datų, kurią jis užpildo įrašydamas datas  </vt:lpstr>
      <vt:lpstr>ASMENYBĖS  (surašyti visas asmenybes, kurias mokinys turi žinoti) Mokiniui duodama tokia pat lentelė be asmenybių pavardžių ir lentelė su pavardėmis. Mokinys turi surašyti pavardes. </vt:lpstr>
      <vt:lpstr>                                            ŽODYNAS  (surašyti visas sąvokas, kurias mokinys turi žinoti). Mokiniui duodama tokia pat lentelė be sąvokų ir lentelė su sąvokomis. Mokinys turi surašyti sąvokas.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REKOMENDACIJOS  istorijos mokytojams,  ugdantiems  5 – 10 klasių specialiųjų poreikių žemų ir labai žemų intelektinių gebėjimų  mokinius</dc:title>
  <dc:creator>GEDIMINAS</dc:creator>
  <cp:lastModifiedBy>GEDIMINAS</cp:lastModifiedBy>
  <cp:revision>109</cp:revision>
  <dcterms:created xsi:type="dcterms:W3CDTF">2013-01-21T19:30:27Z</dcterms:created>
  <dcterms:modified xsi:type="dcterms:W3CDTF">2013-01-22T15:32:44Z</dcterms:modified>
</cp:coreProperties>
</file>