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2" r:id="rId3"/>
    <p:sldId id="264" r:id="rId4"/>
    <p:sldId id="259" r:id="rId5"/>
    <p:sldId id="258" r:id="rId6"/>
    <p:sldId id="257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7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4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6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6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4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2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5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9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apples-basket-fruits-food-garden-background-landscape-wallpaper-ufto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pixabay.com/fr/parc-automne-jardin-banc-feuille-66002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vegetables-fruit-picnic-2331531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8" name="Rectangle 1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19" name="Top Left">
            <a:extLst>
              <a:ext uri="{FF2B5EF4-FFF2-40B4-BE49-F238E27FC236}">
                <a16:creationId xmlns:a16="http://schemas.microsoft.com/office/drawing/2014/main" id="{F99A87B6-0764-47AD-BF24-B54A16F9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20" name="Freeform: Shape 20">
              <a:extLst>
                <a:ext uri="{FF2B5EF4-FFF2-40B4-BE49-F238E27FC236}">
                  <a16:creationId xmlns:a16="http://schemas.microsoft.com/office/drawing/2014/main" id="{C50E14B7-3770-407C-A359-030533E14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21" name="Freeform: Shape 21">
              <a:extLst>
                <a:ext uri="{FF2B5EF4-FFF2-40B4-BE49-F238E27FC236}">
                  <a16:creationId xmlns:a16="http://schemas.microsoft.com/office/drawing/2014/main" id="{4F5BFEC0-D7AC-4F30-9697-1A7804BE7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22">
              <a:extLst>
                <a:ext uri="{FF2B5EF4-FFF2-40B4-BE49-F238E27FC236}">
                  <a16:creationId xmlns:a16="http://schemas.microsoft.com/office/drawing/2014/main" id="{1D47A7E9-69C2-466A-8E0A-1E82502C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23">
              <a:extLst>
                <a:ext uri="{FF2B5EF4-FFF2-40B4-BE49-F238E27FC236}">
                  <a16:creationId xmlns:a16="http://schemas.microsoft.com/office/drawing/2014/main" id="{37B64B2C-0074-40A5-AD7B-10234F36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24">
              <a:extLst>
                <a:ext uri="{FF2B5EF4-FFF2-40B4-BE49-F238E27FC236}">
                  <a16:creationId xmlns:a16="http://schemas.microsoft.com/office/drawing/2014/main" id="{B4EAC4AF-90F7-4D5B-9D52-8B5CC855B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25">
              <a:extLst>
                <a:ext uri="{FF2B5EF4-FFF2-40B4-BE49-F238E27FC236}">
                  <a16:creationId xmlns:a16="http://schemas.microsoft.com/office/drawing/2014/main" id="{FC772208-699E-460A-B31E-D49D3EFE3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26">
              <a:extLst>
                <a:ext uri="{FF2B5EF4-FFF2-40B4-BE49-F238E27FC236}">
                  <a16:creationId xmlns:a16="http://schemas.microsoft.com/office/drawing/2014/main" id="{899AB563-7EE7-4EB1-A6C7-E885E4774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27">
              <a:extLst>
                <a:ext uri="{FF2B5EF4-FFF2-40B4-BE49-F238E27FC236}">
                  <a16:creationId xmlns:a16="http://schemas.microsoft.com/office/drawing/2014/main" id="{2A4ABF96-0400-4F13-B053-5AB9AB290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avadinimas 1">
            <a:extLst>
              <a:ext uri="{FF2B5EF4-FFF2-40B4-BE49-F238E27FC236}">
                <a16:creationId xmlns:a16="http://schemas.microsoft.com/office/drawing/2014/main" id="{FEC5C3C4-78DD-40E8-A23F-6ADB47ABB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4798447" cy="3155419"/>
          </a:xfrm>
        </p:spPr>
        <p:txBody>
          <a:bodyPr anchor="b">
            <a:normAutofit/>
          </a:bodyPr>
          <a:lstStyle/>
          <a:p>
            <a:pPr algn="l"/>
            <a:r>
              <a:rPr lang="lt-LT" sz="2800" b="1" dirty="0"/>
              <a:t>BŪDVARDIS</a:t>
            </a:r>
            <a:br>
              <a:rPr lang="lt-LT" sz="2800" dirty="0"/>
            </a:br>
            <a:r>
              <a:rPr lang="lt-LT" sz="2400" dirty="0"/>
              <a:t>6 KLASIŲ MOKIAMS, PATIRIANTIEMS RAŠYMO IR SKAITYMO SUNKUMŲ</a:t>
            </a:r>
            <a:endParaRPr lang="en-US" sz="24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AF357AF-7BE4-4B63-B470-72EF3F4CE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4798446" cy="2054306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lt-LT" sz="2200" dirty="0"/>
              <a:t>KAIP ATPAŽINTI? PAKLAUSK:</a:t>
            </a:r>
          </a:p>
          <a:p>
            <a:pPr algn="l"/>
            <a:r>
              <a:rPr lang="lt-LT" sz="2200" b="1" dirty="0"/>
              <a:t>KOKS? KOKIA?</a:t>
            </a:r>
          </a:p>
          <a:p>
            <a:pPr algn="l"/>
            <a:r>
              <a:rPr lang="lt-LT" sz="2200" b="1" dirty="0"/>
              <a:t>KOKIE? KOKIOS?</a:t>
            </a:r>
          </a:p>
          <a:p>
            <a:pPr algn="l"/>
            <a:r>
              <a:rPr lang="lt-LT" sz="2000" dirty="0"/>
              <a:t>RASA KARTANIENĖ </a:t>
            </a:r>
          </a:p>
          <a:p>
            <a:pPr algn="l"/>
            <a:r>
              <a:rPr lang="lt-LT" sz="2000" dirty="0"/>
              <a:t>ALYTAUS R.</a:t>
            </a:r>
            <a:r>
              <a:rPr lang="lt-LT" sz="1700" dirty="0"/>
              <a:t> </a:t>
            </a:r>
            <a:r>
              <a:rPr lang="lt-LT" sz="2000" dirty="0"/>
              <a:t>DAUGŲ VLADO MIRONO GIMNAZIJA</a:t>
            </a:r>
          </a:p>
          <a:p>
            <a:pPr algn="l"/>
            <a:r>
              <a:rPr lang="lt-LT" sz="2000" dirty="0"/>
              <a:t> 2020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F8059-6A01-4EED-B3BB-29C1A3A74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" r="6786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30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37192" y="3369564"/>
            <a:ext cx="118872" cy="118872"/>
            <a:chOff x="1175347" y="3733800"/>
            <a:chExt cx="118872" cy="118872"/>
          </a:xfrm>
        </p:grpSpPr>
        <p:cxnSp>
          <p:nvCxnSpPr>
            <p:cNvPr id="128" name="Straight Connector 30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31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Bottom Right">
            <a:extLst>
              <a:ext uri="{FF2B5EF4-FFF2-40B4-BE49-F238E27FC236}">
                <a16:creationId xmlns:a16="http://schemas.microsoft.com/office/drawing/2014/main" id="{EE8A2E90-75F0-4F59-AE03-FE737F410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30" name="Graphic 157">
              <a:extLst>
                <a:ext uri="{FF2B5EF4-FFF2-40B4-BE49-F238E27FC236}">
                  <a16:creationId xmlns:a16="http://schemas.microsoft.com/office/drawing/2014/main" id="{291613E8-1172-4437-97E9-F15A2956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1404A3-DA0A-451F-80F9-341A4001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D9F30DE-11BA-476B-B25D-CED39DBB6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53755C4-9D54-4D38-856A-7D1D31BC4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2D176F7-5471-4C65-B496-F05544AF3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3541E62-142A-4078-8B35-723AF8B137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41">
                <a:extLst>
                  <a:ext uri="{FF2B5EF4-FFF2-40B4-BE49-F238E27FC236}">
                    <a16:creationId xmlns:a16="http://schemas.microsoft.com/office/drawing/2014/main" id="{B2037584-8C21-4B8F-9EC5-5F978F32E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42">
                <a:extLst>
                  <a:ext uri="{FF2B5EF4-FFF2-40B4-BE49-F238E27FC236}">
                    <a16:creationId xmlns:a16="http://schemas.microsoft.com/office/drawing/2014/main" id="{318287BF-F368-4F91-A36C-A729B478EF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3" name="Freeform: Shape 35">
              <a:extLst>
                <a:ext uri="{FF2B5EF4-FFF2-40B4-BE49-F238E27FC236}">
                  <a16:creationId xmlns:a16="http://schemas.microsoft.com/office/drawing/2014/main" id="{A54A80ED-1507-4424-AE0D-E8B52DAC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074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BBD1150-D906-4E68-B16C-0C9667C850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7744" y="75114"/>
            <a:ext cx="5366217" cy="3353886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657CB16-2398-4DD8-939E-7FA0F81036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55095" y="3027112"/>
            <a:ext cx="4205166" cy="315387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27D23198-7752-4754-9677-0487A2816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08" y="2451383"/>
            <a:ext cx="4676037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7974A9E-D31B-43F8-9023-F4002DEF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Kuriam paveikslėliui tiktų šie būdvardžiai:</a:t>
            </a:r>
          </a:p>
        </p:txBody>
      </p:sp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8E161CB6-ADFE-40EB-B5D4-E123D4E13A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351" r="10351"/>
          <a:stretch>
            <a:fillRect/>
          </a:stretch>
        </p:blipFill>
        <p:spPr>
          <a:xfrm>
            <a:off x="8725557" y="3429000"/>
            <a:ext cx="2835024" cy="2238561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44A90DA-5D83-4673-8D57-3E5B2BD14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,,</a:t>
            </a:r>
            <a:r>
              <a:rPr lang="lt-LT" sz="2000" dirty="0"/>
              <a:t>BANGUOTOSIOS, DIDELĖS, SMALSIOS, KVAPNŪS, SMALSIOS, RAUDONI, </a:t>
            </a:r>
          </a:p>
          <a:p>
            <a:r>
              <a:rPr lang="lt-LT" sz="2000" dirty="0"/>
              <a:t>PILNA, PINTA, ŽALIA, SPALVOTOS, SPALVOTAS,</a:t>
            </a:r>
          </a:p>
          <a:p>
            <a:r>
              <a:rPr lang="lt-LT" sz="2000" dirty="0"/>
              <a:t> GELTONAS, DIDELIS, RUDENINIS, RUDI, MAŽOS, SKANŪS, DRAUGIŠKOS“.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51287298-E73F-4F0E-B759-8E845D127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3591257"/>
            <a:ext cx="3053167" cy="2290983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1B71E92C-0FA7-4D43-AF77-F988199A9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530" y="1110586"/>
            <a:ext cx="3279531" cy="21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2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281D48D3-81B9-412C-84A0-79B0E032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TAVO AKYS TAU PASAKYS, RANKOS PAJUS</a:t>
            </a:r>
            <a:endParaRPr lang="en-US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9054D259-8596-4AA8-8C4B-85CF1E48C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KĄ MATAI?</a:t>
            </a:r>
            <a:endParaRPr lang="en-US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43380D92-2CFA-42EC-ABE9-1D658C74EC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t-LT" dirty="0"/>
              <a:t>DYDIS</a:t>
            </a:r>
          </a:p>
          <a:p>
            <a:r>
              <a:rPr lang="lt-LT" dirty="0"/>
              <a:t>STORIS</a:t>
            </a:r>
          </a:p>
          <a:p>
            <a:r>
              <a:rPr lang="lt-LT" dirty="0"/>
              <a:t>SPALVA</a:t>
            </a:r>
          </a:p>
          <a:p>
            <a:r>
              <a:rPr lang="lt-LT" dirty="0"/>
              <a:t>FORMA</a:t>
            </a:r>
          </a:p>
          <a:p>
            <a:r>
              <a:rPr lang="lt-LT" dirty="0"/>
              <a:t>ILGIS</a:t>
            </a:r>
            <a:endParaRPr lang="en-US" dirty="0"/>
          </a:p>
        </p:txBody>
      </p:sp>
      <p:sp>
        <p:nvSpPr>
          <p:cNvPr id="8" name="Teksto vietos rezervavimo ženklas 7">
            <a:extLst>
              <a:ext uri="{FF2B5EF4-FFF2-40B4-BE49-F238E27FC236}">
                <a16:creationId xmlns:a16="http://schemas.microsoft.com/office/drawing/2014/main" id="{017A269E-264B-48FF-ADB5-754106D9E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/>
              <a:t>KĄ JAUTI?</a:t>
            </a:r>
            <a:endParaRPr lang="en-US" dirty="0"/>
          </a:p>
        </p:txBody>
      </p:sp>
      <p:sp>
        <p:nvSpPr>
          <p:cNvPr id="9" name="Turinio vietos rezervavimo ženklas 8">
            <a:extLst>
              <a:ext uri="{FF2B5EF4-FFF2-40B4-BE49-F238E27FC236}">
                <a16:creationId xmlns:a16="http://schemas.microsoft.com/office/drawing/2014/main" id="{A07CE089-6920-42B5-BCA6-1CFD30078B8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lt-LT" dirty="0"/>
              <a:t>ŠILTA</a:t>
            </a:r>
          </a:p>
          <a:p>
            <a:r>
              <a:rPr lang="lt-LT" dirty="0"/>
              <a:t>ŠVELNU</a:t>
            </a:r>
          </a:p>
          <a:p>
            <a:r>
              <a:rPr lang="lt-LT" dirty="0"/>
              <a:t>ŠIURKŠTU</a:t>
            </a:r>
          </a:p>
          <a:p>
            <a:r>
              <a:rPr lang="lt-LT" dirty="0"/>
              <a:t>RŪGŠTU</a:t>
            </a:r>
          </a:p>
          <a:p>
            <a:r>
              <a:rPr lang="lt-LT" dirty="0"/>
              <a:t>SUNKUS</a:t>
            </a:r>
          </a:p>
          <a:p>
            <a:r>
              <a:rPr lang="lt-LT" dirty="0"/>
              <a:t>ŠLAPIAS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8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20CBA65-53DE-473A-A076-4CC676422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FF0000"/>
                </a:solidFill>
              </a:rPr>
              <a:t>KOKIOS</a:t>
            </a:r>
            <a:r>
              <a:rPr lang="lt-LT" dirty="0"/>
              <a:t> DARŽOVĖS?</a:t>
            </a:r>
            <a:endParaRPr lang="en-US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28B646DD-E453-4639-9103-58692142B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568" y="987425"/>
            <a:ext cx="5953439" cy="4873625"/>
          </a:xfrm>
          <a:prstGeom prst="rect">
            <a:avLst/>
          </a:prstGeom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ED59E1B-E250-47A0-9EDC-088802336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t-LT" dirty="0"/>
              <a:t> </a:t>
            </a:r>
            <a:r>
              <a:rPr lang="lt-LT" sz="2400" dirty="0"/>
              <a:t>PURVINOS         -</a:t>
            </a:r>
          </a:p>
          <a:p>
            <a:r>
              <a:rPr lang="lt-LT" sz="2400" dirty="0"/>
              <a:t>SULTINGOS         -</a:t>
            </a:r>
          </a:p>
          <a:p>
            <a:r>
              <a:rPr lang="lt-LT" sz="2400" dirty="0"/>
              <a:t>SUPUVĘ            -</a:t>
            </a:r>
          </a:p>
          <a:p>
            <a:r>
              <a:rPr lang="lt-LT" sz="2400" dirty="0"/>
              <a:t>KIETOS              -</a:t>
            </a:r>
          </a:p>
          <a:p>
            <a:r>
              <a:rPr lang="lt-LT" sz="2400" dirty="0"/>
              <a:t>SALDŽIOS            -</a:t>
            </a:r>
          </a:p>
          <a:p>
            <a:r>
              <a:rPr lang="lt-LT" sz="2400" dirty="0"/>
              <a:t>KARČIOS             -</a:t>
            </a:r>
          </a:p>
          <a:p>
            <a:r>
              <a:rPr lang="lt-LT" sz="2400" dirty="0"/>
              <a:t>IŠROVĖ</a:t>
            </a:r>
          </a:p>
          <a:p>
            <a:r>
              <a:rPr lang="lt-LT" sz="2400" dirty="0"/>
              <a:t>ŽEMĖ</a:t>
            </a:r>
          </a:p>
          <a:p>
            <a:r>
              <a:rPr lang="lt-LT" sz="2400" dirty="0"/>
              <a:t>DIDELĖS</a:t>
            </a:r>
          </a:p>
          <a:p>
            <a:r>
              <a:rPr lang="lt-LT" sz="1800" b="1" dirty="0">
                <a:solidFill>
                  <a:schemeClr val="tx1"/>
                </a:solidFill>
              </a:rPr>
              <a:t>KURIE ŽODŽIAI ČIA NETINKA?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6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D19737F-99F5-4FF6-91DD-4F7B36874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7401" y="1775790"/>
            <a:ext cx="4352633" cy="3561245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1743EF30-E91B-4B53-BA73-D0F6D726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SUDARYKIME KITOKĮ ŽODĮ: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D19EFB71-B222-40A4-AAEA-B2C9B572E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74736" y="815147"/>
            <a:ext cx="6172200" cy="4873625"/>
          </a:xfrm>
        </p:spPr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81CFD6E-8A05-49A8-9762-B5D8711FF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sz="1800" dirty="0"/>
              <a:t>PURVINOS-         PURVIN-OSIOS,</a:t>
            </a:r>
          </a:p>
          <a:p>
            <a:r>
              <a:rPr lang="lt-LT" sz="1800" dirty="0"/>
              <a:t>SULTINGOS-         SULTING-OSIOS,</a:t>
            </a:r>
          </a:p>
          <a:p>
            <a:r>
              <a:rPr lang="lt-LT" sz="1800" dirty="0"/>
              <a:t>SUPUVĘ -          SUPUVUS-IEJI, </a:t>
            </a:r>
          </a:p>
          <a:p>
            <a:r>
              <a:rPr lang="lt-LT" sz="1800" dirty="0"/>
              <a:t>KIETOS-             KIET -OSIOS</a:t>
            </a:r>
          </a:p>
          <a:p>
            <a:r>
              <a:rPr lang="lt-LT" sz="1800" dirty="0"/>
              <a:t>SALDŽIOS-          SALDŽ  -IOSIOS, </a:t>
            </a:r>
          </a:p>
          <a:p>
            <a:r>
              <a:rPr lang="lt-LT" sz="1800" dirty="0"/>
              <a:t>KARČIOS-           KARČ  -IOSIOS,</a:t>
            </a:r>
          </a:p>
          <a:p>
            <a:r>
              <a:rPr lang="lt-LT" sz="1800" dirty="0"/>
              <a:t>DIDELĖS-              DIDŽ-IOSIOS</a:t>
            </a:r>
          </a:p>
          <a:p>
            <a:r>
              <a:rPr lang="lt-LT" b="1" dirty="0">
                <a:solidFill>
                  <a:schemeClr val="tx1"/>
                </a:solidFill>
              </a:rPr>
              <a:t>PERSKAITYKITE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4194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>
            <a:extLst>
              <a:ext uri="{FF2B5EF4-FFF2-40B4-BE49-F238E27FC236}">
                <a16:creationId xmlns:a16="http://schemas.microsoft.com/office/drawing/2014/main" id="{B0386232-CFB9-411F-8FD2-FE9A9E27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SURASKITE  PORĄ</a:t>
            </a:r>
            <a:endParaRPr lang="en-US" dirty="0"/>
          </a:p>
        </p:txBody>
      </p:sp>
      <p:pic>
        <p:nvPicPr>
          <p:cNvPr id="12" name="Paveikslėlio vietos rezervavimo ženklas 11">
            <a:extLst>
              <a:ext uri="{FF2B5EF4-FFF2-40B4-BE49-F238E27FC236}">
                <a16:creationId xmlns:a16="http://schemas.microsoft.com/office/drawing/2014/main" id="{478778D9-5ECE-449D-9417-607B142C48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24" b="1724"/>
          <a:stretch>
            <a:fillRect/>
          </a:stretch>
        </p:blipFill>
        <p:spPr>
          <a:xfrm>
            <a:off x="6537342" y="1453287"/>
            <a:ext cx="4987149" cy="3937898"/>
          </a:xfrm>
          <a:prstGeom prst="rect">
            <a:avLst/>
          </a:prstGeom>
        </p:spPr>
      </p:pic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AD81ED08-3789-4A3C-9475-79EC560AC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697554" cy="3811588"/>
          </a:xfrm>
        </p:spPr>
        <p:txBody>
          <a:bodyPr/>
          <a:lstStyle/>
          <a:p>
            <a:endParaRPr lang="lt-LT" sz="2000" dirty="0"/>
          </a:p>
          <a:p>
            <a:r>
              <a:rPr lang="lt-LT" sz="2000" dirty="0"/>
              <a:t>KARTUS-IS                         POMIDORAS</a:t>
            </a:r>
          </a:p>
          <a:p>
            <a:r>
              <a:rPr lang="lt-LT" sz="2000" dirty="0"/>
              <a:t>RAUDON-OJI                     SVOGŪNAS</a:t>
            </a:r>
          </a:p>
          <a:p>
            <a:r>
              <a:rPr lang="lt-LT" sz="2000" dirty="0"/>
              <a:t>RAUDONAS-IS                   BAKLAŽANAS</a:t>
            </a:r>
          </a:p>
          <a:p>
            <a:r>
              <a:rPr lang="lt-LT" sz="2000" dirty="0"/>
              <a:t>SALDŽ--IOJI                          KRIAUŠĖ</a:t>
            </a:r>
          </a:p>
          <a:p>
            <a:r>
              <a:rPr lang="lt-LT" sz="2000" dirty="0"/>
              <a:t>MINKŠTAS-IS                        PAPRIKA</a:t>
            </a:r>
          </a:p>
          <a:p>
            <a:endParaRPr lang="lt-LT" dirty="0"/>
          </a:p>
          <a:p>
            <a:r>
              <a:rPr lang="lt-LT" b="1" dirty="0"/>
              <a:t>!!GALŪNIŲ NEKEISKITE.</a:t>
            </a:r>
            <a:endParaRPr lang="en-US" b="1" dirty="0"/>
          </a:p>
        </p:txBody>
      </p:sp>
      <p:sp>
        <p:nvSpPr>
          <p:cNvPr id="10" name="Paveikslėlio vietos rezervavimo ženklas 7">
            <a:extLst>
              <a:ext uri="{FF2B5EF4-FFF2-40B4-BE49-F238E27FC236}">
                <a16:creationId xmlns:a16="http://schemas.microsoft.com/office/drawing/2014/main" id="{DBCC9B40-8FAA-4AF9-A329-009CAB95459C}"/>
              </a:ext>
            </a:extLst>
          </p:cNvPr>
          <p:cNvSpPr txBox="1">
            <a:spLocks/>
          </p:cNvSpPr>
          <p:nvPr/>
        </p:nvSpPr>
        <p:spPr>
          <a:xfrm>
            <a:off x="5180012" y="985424"/>
            <a:ext cx="6172200" cy="4873625"/>
          </a:xfrm>
          <a:prstGeom prst="rect">
            <a:avLst/>
          </a:prstGeom>
        </p:spPr>
      </p:sp>
      <p:sp>
        <p:nvSpPr>
          <p:cNvPr id="11" name="Paveikslėlio vietos rezervavimo ženklas 7">
            <a:extLst>
              <a:ext uri="{FF2B5EF4-FFF2-40B4-BE49-F238E27FC236}">
                <a16:creationId xmlns:a16="http://schemas.microsoft.com/office/drawing/2014/main" id="{F785FF48-5DF8-4910-AD19-0B394836C60D}"/>
              </a:ext>
            </a:extLst>
          </p:cNvPr>
          <p:cNvSpPr txBox="1">
            <a:spLocks/>
          </p:cNvSpPr>
          <p:nvPr/>
        </p:nvSpPr>
        <p:spPr>
          <a:xfrm>
            <a:off x="5764696" y="985424"/>
            <a:ext cx="5587516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4570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6">
            <a:extLst>
              <a:ext uri="{FF2B5EF4-FFF2-40B4-BE49-F238E27FC236}">
                <a16:creationId xmlns:a16="http://schemas.microsoft.com/office/drawing/2014/main" id="{C9739AE3-BA94-4552-A27B-3A8A260B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solidFill>
                  <a:srgbClr val="FF0000"/>
                </a:solidFill>
              </a:rPr>
              <a:t>RUDENINĖ</a:t>
            </a:r>
            <a:r>
              <a:rPr lang="lt-LT" dirty="0"/>
              <a:t> SRIUBA</a:t>
            </a:r>
            <a:endParaRPr lang="en-US" dirty="0"/>
          </a:p>
        </p:txBody>
      </p:sp>
      <p:sp>
        <p:nvSpPr>
          <p:cNvPr id="8" name="Turinio vietos rezervavimo ženklas 7">
            <a:extLst>
              <a:ext uri="{FF2B5EF4-FFF2-40B4-BE49-F238E27FC236}">
                <a16:creationId xmlns:a16="http://schemas.microsoft.com/office/drawing/2014/main" id="{50702E3E-0FC8-404A-A5B7-6C8F98DC0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sz="2400" dirty="0">
                <a:solidFill>
                  <a:srgbClr val="FF0000"/>
                </a:solidFill>
              </a:rPr>
              <a:t>KVAPNIOSIOS</a:t>
            </a:r>
            <a:r>
              <a:rPr lang="lt-LT" sz="2400" dirty="0"/>
              <a:t> DARŽOVĖS GULĖJO DUBENYJE. VIRĖAS VIRS IŠ JŲ </a:t>
            </a:r>
            <a:r>
              <a:rPr lang="lt-LT" sz="2400" dirty="0">
                <a:solidFill>
                  <a:srgbClr val="FF0000"/>
                </a:solidFill>
              </a:rPr>
              <a:t>SKANIĄJĄ</a:t>
            </a:r>
            <a:r>
              <a:rPr lang="lt-LT" sz="2400" dirty="0"/>
              <a:t> SRIUBĄ. </a:t>
            </a:r>
            <a:r>
              <a:rPr lang="lt-LT" sz="2400" dirty="0">
                <a:solidFill>
                  <a:srgbClr val="FF0000"/>
                </a:solidFill>
              </a:rPr>
              <a:t>AŠTRŲJĮ </a:t>
            </a:r>
            <a:r>
              <a:rPr lang="lt-LT" sz="2400" dirty="0"/>
              <a:t>SVOGŪNĄ PJAUSTYS PATĮ PASKUTINĮ.</a:t>
            </a:r>
          </a:p>
          <a:p>
            <a:pPr marL="0" indent="0">
              <a:buNone/>
            </a:pPr>
            <a:r>
              <a:rPr lang="lt-LT" sz="2400" dirty="0">
                <a:solidFill>
                  <a:schemeClr val="tx1"/>
                </a:solidFill>
              </a:rPr>
              <a:t>DABAR PAIMS </a:t>
            </a:r>
            <a:r>
              <a:rPr lang="lt-LT" sz="2400" dirty="0">
                <a:solidFill>
                  <a:srgbClr val="FF0000"/>
                </a:solidFill>
              </a:rPr>
              <a:t>RAUDONĄJĮ </a:t>
            </a:r>
            <a:r>
              <a:rPr lang="lt-LT" sz="2400" dirty="0">
                <a:solidFill>
                  <a:schemeClr val="tx1"/>
                </a:solidFill>
              </a:rPr>
              <a:t>POMIDORĄ IR SUSMULKINS. GABALIUKUS SUBERS</a:t>
            </a:r>
            <a:r>
              <a:rPr lang="lt-LT" sz="2400" dirty="0">
                <a:solidFill>
                  <a:srgbClr val="FF0000"/>
                </a:solidFill>
              </a:rPr>
              <a:t> </a:t>
            </a:r>
            <a:r>
              <a:rPr lang="lt-LT" sz="2400" dirty="0">
                <a:solidFill>
                  <a:schemeClr val="tx1"/>
                </a:solidFill>
              </a:rPr>
              <a:t>Į</a:t>
            </a:r>
            <a:r>
              <a:rPr lang="lt-LT" sz="2400" dirty="0">
                <a:solidFill>
                  <a:srgbClr val="FF0000"/>
                </a:solidFill>
              </a:rPr>
              <a:t> DIDĮJĮ </a:t>
            </a:r>
            <a:r>
              <a:rPr lang="lt-LT" sz="2400" dirty="0">
                <a:solidFill>
                  <a:schemeClr val="tx1"/>
                </a:solidFill>
              </a:rPr>
              <a:t>PUODĄ. O TADA ATEIS EILĖ BULVĖMS, PAPRIKAI. JUOS PJAUSTYS </a:t>
            </a:r>
            <a:r>
              <a:rPr lang="lt-LT" sz="2400" dirty="0">
                <a:solidFill>
                  <a:srgbClr val="FF0000"/>
                </a:solidFill>
              </a:rPr>
              <a:t>MAŽAIS</a:t>
            </a:r>
            <a:r>
              <a:rPr lang="lt-LT" sz="2400" dirty="0">
                <a:solidFill>
                  <a:schemeClr val="tx1"/>
                </a:solidFill>
              </a:rPr>
              <a:t> GABALIUKAIS.</a:t>
            </a:r>
          </a:p>
          <a:p>
            <a:pPr marL="0" indent="0">
              <a:buNone/>
            </a:pPr>
            <a:r>
              <a:rPr lang="lt-LT" sz="2400" dirty="0">
                <a:solidFill>
                  <a:schemeClr val="tx1"/>
                </a:solidFill>
              </a:rPr>
              <a:t>KAI SUMINKŠTĖS VISOS DARŽOVĖS, VIRĖJAS SUBERS </a:t>
            </a:r>
            <a:r>
              <a:rPr lang="lt-LT" sz="2400" dirty="0">
                <a:solidFill>
                  <a:srgbClr val="FF0000"/>
                </a:solidFill>
              </a:rPr>
              <a:t>AŠTRŲJĮ </a:t>
            </a:r>
            <a:r>
              <a:rPr lang="lt-LT" sz="2400" dirty="0">
                <a:solidFill>
                  <a:schemeClr val="tx1"/>
                </a:solidFill>
              </a:rPr>
              <a:t>SVOGŪNĄ, </a:t>
            </a:r>
            <a:r>
              <a:rPr lang="lt-LT" sz="2400" dirty="0">
                <a:solidFill>
                  <a:srgbClr val="FF0000"/>
                </a:solidFill>
              </a:rPr>
              <a:t>SMULKIĄJĄ</a:t>
            </a:r>
            <a:r>
              <a:rPr lang="lt-LT" sz="2400" dirty="0">
                <a:solidFill>
                  <a:schemeClr val="tx1"/>
                </a:solidFill>
              </a:rPr>
              <a:t> DRUSKĄ.</a:t>
            </a:r>
          </a:p>
          <a:p>
            <a:pPr marL="0" indent="0">
              <a:buNone/>
            </a:pPr>
            <a:r>
              <a:rPr lang="lt-LT" sz="1600" b="1" dirty="0">
                <a:solidFill>
                  <a:schemeClr val="tx1"/>
                </a:solidFill>
              </a:rPr>
              <a:t>PERSKAITYKITE, </a:t>
            </a:r>
          </a:p>
          <a:p>
            <a:pPr marL="0" indent="0">
              <a:buNone/>
            </a:pPr>
            <a:r>
              <a:rPr lang="lt-LT" sz="2400" dirty="0">
                <a:solidFill>
                  <a:schemeClr val="tx1"/>
                </a:solidFill>
              </a:rPr>
              <a:t> </a:t>
            </a:r>
            <a:r>
              <a:rPr lang="lt-LT" sz="1800" b="1" dirty="0">
                <a:solidFill>
                  <a:schemeClr val="tx1"/>
                </a:solidFill>
              </a:rPr>
              <a:t>KOKIUS KLAUSIMUS RAŠYSITE VIRŠ BŪDVARDŽIŲ</a:t>
            </a:r>
            <a:r>
              <a:rPr lang="lt-LT" sz="2400" dirty="0">
                <a:solidFill>
                  <a:schemeClr val="tx1"/>
                </a:solidFill>
              </a:rPr>
              <a:t>? </a:t>
            </a:r>
            <a:r>
              <a:rPr lang="lt-LT" sz="2400" dirty="0">
                <a:solidFill>
                  <a:srgbClr val="FF0000"/>
                </a:solidFill>
              </a:rPr>
              <a:t>KOKIĄ? KOKIAIS? KOKĮ? KOKIOS? KOKIA?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9388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254</Words>
  <Application>Microsoft Office PowerPoint</Application>
  <PresentationFormat>Plačiaekranė</PresentationFormat>
  <Paragraphs>60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AvenirNext LT Pro Medium</vt:lpstr>
      <vt:lpstr>Posterama</vt:lpstr>
      <vt:lpstr>ExploreVTI</vt:lpstr>
      <vt:lpstr>BŪDVARDIS 6 KLASIŲ MOKIAMS, PATIRIANTIEMS RAŠYMO IR SKAITYMO SUNKUMŲ</vt:lpstr>
      <vt:lpstr>„PowerPoint“ pateiktis</vt:lpstr>
      <vt:lpstr>Kuriam paveikslėliui tiktų šie būdvardžiai:</vt:lpstr>
      <vt:lpstr>TAVO AKYS TAU PASAKYS, RANKOS PAJUS</vt:lpstr>
      <vt:lpstr>KOKIOS DARŽOVĖS?</vt:lpstr>
      <vt:lpstr>SUDARYKIME KITOKĮ ŽODĮ:</vt:lpstr>
      <vt:lpstr>SURASKITE  PORĄ</vt:lpstr>
      <vt:lpstr>RUDENINĖ SRIUBA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BŪDVARDIS</dc:title>
  <dc:creator>Rasa</dc:creator>
  <cp:lastModifiedBy>Kristina Stankutė-Matė</cp:lastModifiedBy>
  <cp:revision>28</cp:revision>
  <dcterms:created xsi:type="dcterms:W3CDTF">2020-11-26T17:45:08Z</dcterms:created>
  <dcterms:modified xsi:type="dcterms:W3CDTF">2021-01-18T16:18:21Z</dcterms:modified>
</cp:coreProperties>
</file>