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82" r:id="rId4"/>
    <p:sldId id="293" r:id="rId5"/>
    <p:sldId id="271" r:id="rId6"/>
    <p:sldId id="285" r:id="rId7"/>
    <p:sldId id="277" r:id="rId8"/>
    <p:sldId id="284" r:id="rId9"/>
    <p:sldId id="274" r:id="rId10"/>
    <p:sldId id="272" r:id="rId11"/>
    <p:sldId id="286" r:id="rId12"/>
    <p:sldId id="279" r:id="rId13"/>
    <p:sldId id="287" r:id="rId14"/>
    <p:sldId id="281" r:id="rId15"/>
    <p:sldId id="280" r:id="rId16"/>
    <p:sldId id="283" r:id="rId17"/>
    <p:sldId id="276" r:id="rId18"/>
    <p:sldId id="291" r:id="rId19"/>
    <p:sldId id="290" r:id="rId20"/>
    <p:sldId id="292" r:id="rId21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9578" autoAdjust="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B9AB1A-C5EF-4746-A0E6-35E4EF5F3288}" type="datetime1">
              <a:rPr lang="lt-LT" smtClean="0"/>
              <a:t>2021-03-29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1E810CA-BB6B-46D8-B04B-6F278D275E98}" type="datetime1">
              <a:rPr lang="lt-LT" smtClean="0"/>
              <a:pPr/>
              <a:t>2021-03-29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072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868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4265610" y="1168400"/>
            <a:ext cx="7126289" cy="24130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126289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lt-LT"/>
              <a:t>Spustelėkite norėdami redaguoti šablono paantraštės stilių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97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grpSp>
        <p:nvGrpSpPr>
          <p:cNvPr id="98" name="97 grupė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0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11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grpSp>
        <p:nvGrpSpPr>
          <p:cNvPr id="112" name="111 grupė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25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126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ED94CD-01DC-42FA-9391-2984180A99F5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4159568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4159568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0CF64769-5FB6-45EA-ACC7-9DF93480423B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53009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grpSp>
        <p:nvGrpSpPr>
          <p:cNvPr id="8" name="7 grupė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42 laisva forma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" name="43 laisva forma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grpSp>
          <p:nvGrpSpPr>
            <p:cNvPr id="11" name="10 grupė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41 laisva forma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21" name="44 laisva forma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sp>
          <p:nvSpPr>
            <p:cNvPr id="12" name="45 laisva forma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6 laisva forma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7 laisva forma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8 laisva forma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9 laisva forma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50 laisva forma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51 laisva forma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2 laisva forma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3555521"/>
            <a:ext cx="4153009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06B9F0-2FE8-4ACD-9803-7DA8CE4C3FD3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F43CBC-CBFE-43B4-B771-012F5266A16D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3E796E-E719-41E2-90E9-BF73EFBFF690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8A347C-52DF-4E77-8F2E-76AEA2984EE2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265613" y="1612900"/>
            <a:ext cx="6858002" cy="20447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177F2C-0B85-4F4A-BF23-96A45EA040AF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C2E9C-C9AD-46AA-BA1D-3CEDAA29D8B3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D5FA80-0E00-47F8-A103-8133CDD762B7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B44B7D-4303-4827-B808-3CCCB034B0B0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9" name="8 grupė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6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39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grpSp>
        <p:nvGrpSpPr>
          <p:cNvPr id="22" name="21 grupė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7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0" name="3 teksto vietos rezervavimo ženklas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DAE6C-3A55-43AE-97DA-5390662FC7AB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52" name="51 grupė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9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81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grpSp>
        <p:nvGrpSpPr>
          <p:cNvPr id="84" name="83 grupė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8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82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grpSp>
        <p:nvGrpSpPr>
          <p:cNvPr id="97" name="96 grupė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80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83" name="3 teksto vietos rezervavimo ženklas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DC52E-5CB4-41BD-A348-74B9354A7C63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2F5F9F9-2C1D-4E2D-9128-93A86006EDA5}" type="datetime1">
              <a:rPr lang="lt-LT" smtClean="0"/>
              <a:pPr/>
              <a:t>2021-03-29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3618272" y="1168400"/>
            <a:ext cx="7773628" cy="2413000"/>
          </a:xfrm>
        </p:spPr>
        <p:txBody>
          <a:bodyPr rtlCol="0"/>
          <a:lstStyle/>
          <a:p>
            <a:pPr rtl="0"/>
            <a:r>
              <a:rPr lang="lt-LT" dirty="0"/>
              <a:t>Belaukiant pavasario atostogų su </a:t>
            </a:r>
            <a:r>
              <a:rPr lang="lt-LT" dirty="0" err="1"/>
              <a:t>Bugs</a:t>
            </a:r>
            <a:r>
              <a:rPr lang="lt-LT" dirty="0"/>
              <a:t> </a:t>
            </a:r>
            <a:r>
              <a:rPr lang="lt-LT" dirty="0" err="1"/>
              <a:t>Bunny</a:t>
            </a:r>
            <a:r>
              <a:rPr lang="lt-LT" dirty="0"/>
              <a:t> kiškiu ...</a:t>
            </a:r>
            <a:r>
              <a:rPr lang="en-US" dirty="0"/>
              <a:t> 1kl.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6764784" y="4039340"/>
            <a:ext cx="4627114" cy="608860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lt-LT" sz="1800" dirty="0"/>
              <a:t>Klaipėdos Vitės progimnazijos </a:t>
            </a:r>
            <a:r>
              <a:rPr lang="lt-LT" sz="1800" dirty="0" err="1"/>
              <a:t>lo</a:t>
            </a:r>
            <a:r>
              <a:rPr lang="en-US" sz="1800"/>
              <a:t>g</a:t>
            </a:r>
            <a:r>
              <a:rPr lang="lt-LT" sz="1800"/>
              <a:t>opedė</a:t>
            </a:r>
            <a:endParaRPr lang="lt-LT" sz="1800" dirty="0"/>
          </a:p>
          <a:p>
            <a:pPr algn="r" rtl="0"/>
            <a:r>
              <a:rPr lang="lt-LT" sz="1800" dirty="0"/>
              <a:t>Lina </a:t>
            </a:r>
            <a:r>
              <a:rPr lang="lt-LT" sz="1800" dirty="0" err="1"/>
              <a:t>Dūdienė</a:t>
            </a:r>
            <a:r>
              <a:rPr lang="lt-LT" sz="1800" dirty="0"/>
              <a:t> 2021 03 22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4EC1FE-49CA-4F40-8E2F-6DE90774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dirty="0"/>
              <a:t>Pakartokime prielinksnius...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0D1EA93F-1140-47A1-BEC3-43201DFBD4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5212" y="1825752"/>
            <a:ext cx="4951414" cy="4187825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882895E5-DF48-4BBE-B159-C5D07CB81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UŽ</a:t>
            </a:r>
          </a:p>
          <a:p>
            <a:pPr algn="ctr"/>
            <a:r>
              <a:rPr lang="lt-LT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ŠALIA (PRIE)</a:t>
            </a:r>
          </a:p>
          <a:p>
            <a:pPr algn="ctr"/>
            <a:r>
              <a:rPr lang="lt-LT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PO</a:t>
            </a:r>
          </a:p>
          <a:p>
            <a:pPr algn="ctr"/>
            <a:r>
              <a:rPr lang="lt-LT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PRIEŠ</a:t>
            </a:r>
          </a:p>
          <a:p>
            <a:pPr algn="ctr"/>
            <a:r>
              <a:rPr lang="lt-LT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ANT</a:t>
            </a:r>
          </a:p>
        </p:txBody>
      </p:sp>
    </p:spTree>
    <p:extLst>
      <p:ext uri="{BB962C8B-B14F-4D97-AF65-F5344CB8AC3E}">
        <p14:creationId xmlns:p14="http://schemas.microsoft.com/office/powerpoint/2010/main" val="19083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26D3B7-E312-4336-95DA-177EA60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Padėk kiškiui atrasti nereikalingus dvibalsius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264D170-E19D-48F2-ABD4-224EE9AFB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chemeClr val="accent3">
                    <a:lumMod val="75000"/>
                  </a:schemeClr>
                </a:solidFill>
              </a:rPr>
              <a:t>Skaityk žodžius. Kas netinka išbrauk.</a:t>
            </a:r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5546AB42-4982-49DA-9318-3CC8F868AF48}"/>
              </a:ext>
            </a:extLst>
          </p:cNvPr>
          <p:cNvSpPr/>
          <p:nvPr/>
        </p:nvSpPr>
        <p:spPr>
          <a:xfrm>
            <a:off x="1429306" y="506027"/>
            <a:ext cx="5211192" cy="499812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00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CEA9E2-F1C9-4DFE-9CA2-37EA69F0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/>
              <a:t>Išbrauk nereikalingus dvibalsius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A50016FA-69F9-43D7-9AF0-6BF1F74CE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568171"/>
              </p:ext>
            </p:extLst>
          </p:nvPr>
        </p:nvGraphicFramePr>
        <p:xfrm>
          <a:off x="1573162" y="2566219"/>
          <a:ext cx="3293613" cy="2064068"/>
        </p:xfrm>
        <a:graphic>
          <a:graphicData uri="http://schemas.openxmlformats.org/drawingml/2006/table">
            <a:tbl>
              <a:tblPr firstRow="1" firstCol="1" bandRow="1"/>
              <a:tblGrid>
                <a:gridCol w="1017061">
                  <a:extLst>
                    <a:ext uri="{9D8B030D-6E8A-4147-A177-3AD203B41FA5}">
                      <a16:colId xmlns:a16="http://schemas.microsoft.com/office/drawing/2014/main" val="855956987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1192318088"/>
                    </a:ext>
                  </a:extLst>
                </a:gridCol>
                <a:gridCol w="1057227">
                  <a:extLst>
                    <a:ext uri="{9D8B030D-6E8A-4147-A177-3AD203B41FA5}">
                      <a16:colId xmlns:a16="http://schemas.microsoft.com/office/drawing/2014/main" val="3195986889"/>
                    </a:ext>
                  </a:extLst>
                </a:gridCol>
              </a:tblGrid>
              <a:tr h="46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3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</a:t>
                      </a:r>
                      <a:endParaRPr lang="lt-LT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36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78232"/>
                  </a:ext>
                </a:extLst>
              </a:tr>
              <a:tr h="942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lt-LT" sz="3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</a:t>
                      </a:r>
                      <a:endParaRPr lang="lt-LT" sz="3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</a:t>
                      </a:r>
                      <a:endParaRPr lang="lt-LT" sz="3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684505"/>
                  </a:ext>
                </a:extLst>
              </a:tr>
              <a:tr h="460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endParaRPr lang="lt-LT" sz="36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</a:t>
                      </a:r>
                      <a:endParaRPr lang="lt-LT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3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91503"/>
                  </a:ext>
                </a:extLst>
              </a:tr>
            </a:tbl>
          </a:graphicData>
        </a:graphic>
      </p:graphicFrame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E647BF3D-0B20-4ED9-9472-2B6129C59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46903"/>
              </p:ext>
            </p:extLst>
          </p:nvPr>
        </p:nvGraphicFramePr>
        <p:xfrm>
          <a:off x="6548284" y="2566219"/>
          <a:ext cx="3293613" cy="2064069"/>
        </p:xfrm>
        <a:graphic>
          <a:graphicData uri="http://schemas.openxmlformats.org/drawingml/2006/table">
            <a:tbl>
              <a:tblPr firstRow="1" firstCol="1" bandRow="1"/>
              <a:tblGrid>
                <a:gridCol w="1158585">
                  <a:extLst>
                    <a:ext uri="{9D8B030D-6E8A-4147-A177-3AD203B41FA5}">
                      <a16:colId xmlns:a16="http://schemas.microsoft.com/office/drawing/2014/main" val="4031237320"/>
                    </a:ext>
                  </a:extLst>
                </a:gridCol>
                <a:gridCol w="1164063">
                  <a:extLst>
                    <a:ext uri="{9D8B030D-6E8A-4147-A177-3AD203B41FA5}">
                      <a16:colId xmlns:a16="http://schemas.microsoft.com/office/drawing/2014/main" val="44645802"/>
                    </a:ext>
                  </a:extLst>
                </a:gridCol>
                <a:gridCol w="970965">
                  <a:extLst>
                    <a:ext uri="{9D8B030D-6E8A-4147-A177-3AD203B41FA5}">
                      <a16:colId xmlns:a16="http://schemas.microsoft.com/office/drawing/2014/main" val="1534246873"/>
                    </a:ext>
                  </a:extLst>
                </a:gridCol>
              </a:tblGrid>
              <a:tr h="561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</a:t>
                      </a:r>
                      <a:endParaRPr lang="lt-LT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134817"/>
                  </a:ext>
                </a:extLst>
              </a:tr>
              <a:tr h="940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lt-LT" sz="3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UO</a:t>
                      </a:r>
                      <a:endParaRPr lang="lt-LT" sz="3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lt-LT" sz="3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602371"/>
                  </a:ext>
                </a:extLst>
              </a:tr>
              <a:tr h="561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</a:t>
                      </a:r>
                      <a:endParaRPr lang="lt-LT" sz="3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49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0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1BBBC3-2A10-4A03-A5F4-9AD1C177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Kiškis labai mėgsta piešti istorijas...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7ED604B-F94E-4317-B281-383B4C8A7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solidFill>
                  <a:schemeClr val="accent3">
                    <a:lumMod val="75000"/>
                  </a:schemeClr>
                </a:solidFill>
              </a:rPr>
              <a:t>Kokią istoriją jis nupiešė. Sudėk iš eilės ir papasakok...</a:t>
            </a:r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7F4B989B-5E83-4DA9-8072-C2A3AD095624}"/>
              </a:ext>
            </a:extLst>
          </p:cNvPr>
          <p:cNvSpPr/>
          <p:nvPr/>
        </p:nvSpPr>
        <p:spPr>
          <a:xfrm>
            <a:off x="1162976" y="923279"/>
            <a:ext cx="5655074" cy="482057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36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B956701-6518-4C91-9FE6-ED3C6C03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Iškirpk (pažymėk), sudėk iš eilės, papasakok...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19F7D16B-9093-4E4D-A0DA-EEDCB19C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493" y="1752600"/>
            <a:ext cx="470383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7B03AE-BBA5-4ABC-9D2F-F878D72A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Pasakojimas „Pavasario darbai…“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BE377C2-B768-468B-8470-2DE9B9DEF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3" y="2086225"/>
            <a:ext cx="2438401" cy="2338291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A83FB5A-B849-424C-8116-E8C27940A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27" y="2086224"/>
            <a:ext cx="2438401" cy="2338291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2952F9B6-7FC4-4447-9258-10FBF86FE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20" y="2086225"/>
            <a:ext cx="2438401" cy="2338291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8824D582-B8CB-4ADB-8602-A1B498BF3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4" y="2086223"/>
            <a:ext cx="2519321" cy="23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74467E03-A43B-4EFA-B079-794BFEFFE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994" y="914400"/>
            <a:ext cx="5223438" cy="5029200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B05E801-C1BD-4734-8A3C-94073B09E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200" b="1" dirty="0">
                <a:solidFill>
                  <a:schemeClr val="accent3">
                    <a:lumMod val="75000"/>
                  </a:schemeClr>
                </a:solidFill>
              </a:rPr>
              <a:t>Kiškis išsiblaškęs, vėl nesusitvarko su užduotimi...Padėk jam surasti skirtumus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lt-LT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Ovalas 1">
            <a:extLst>
              <a:ext uri="{FF2B5EF4-FFF2-40B4-BE49-F238E27FC236}">
                <a16:creationId xmlns:a16="http://schemas.microsoft.com/office/drawing/2014/main" id="{449E58A1-61C3-4E7C-8F54-EB59F2BA2541}"/>
              </a:ext>
            </a:extLst>
          </p:cNvPr>
          <p:cNvSpPr/>
          <p:nvPr/>
        </p:nvSpPr>
        <p:spPr>
          <a:xfrm>
            <a:off x="7448365" y="381739"/>
            <a:ext cx="4350058" cy="2920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28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6A314D5-7D59-48B4-AA37-66F43C87C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8" y="277316"/>
            <a:ext cx="6066503" cy="58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5D2E4B-D818-49F2-981D-32E98C3C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3" y="736847"/>
            <a:ext cx="6858002" cy="2920753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solidFill>
                  <a:schemeClr val="accent6">
                    <a:lumMod val="50000"/>
                  </a:schemeClr>
                </a:solidFill>
              </a:rPr>
              <a:t>Papasakok kiškiui kaip tu sutinki </a:t>
            </a:r>
            <a:r>
              <a:rPr lang="lt-LT" dirty="0" err="1">
                <a:solidFill>
                  <a:schemeClr val="accent6">
                    <a:lumMod val="50000"/>
                  </a:schemeClr>
                </a:solidFill>
              </a:rPr>
              <a:t>šv.</a:t>
            </a:r>
            <a:r>
              <a:rPr lang="lt-LT" dirty="0">
                <a:solidFill>
                  <a:schemeClr val="accent6">
                    <a:lumMod val="50000"/>
                  </a:schemeClr>
                </a:solidFill>
              </a:rPr>
              <a:t> Velykas su šeima, kaip margini kiaušinius?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788C54C-6EA9-40AC-87AD-F65EEB8C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5610" y="3733799"/>
            <a:ext cx="6858002" cy="1468515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>
                <a:solidFill>
                  <a:srgbClr val="00B050"/>
                </a:solidFill>
              </a:rPr>
              <a:t>Ką veiksi pavasario atostogų metu?</a:t>
            </a:r>
          </a:p>
        </p:txBody>
      </p:sp>
    </p:spTree>
    <p:extLst>
      <p:ext uri="{BB962C8B-B14F-4D97-AF65-F5344CB8AC3E}">
        <p14:creationId xmlns:p14="http://schemas.microsoft.com/office/powerpoint/2010/main" val="4223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618B5C1-0541-4E09-A9CE-BE333F3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/>
              <a:t>Kaip vertini savo darbą?</a:t>
            </a:r>
          </a:p>
        </p:txBody>
      </p:sp>
      <p:pic>
        <p:nvPicPr>
          <p:cNvPr id="9" name="Paveikslėlio vietos rezervavimo ženklas 8">
            <a:extLst>
              <a:ext uri="{FF2B5EF4-FFF2-40B4-BE49-F238E27FC236}">
                <a16:creationId xmlns:a16="http://schemas.microsoft.com/office/drawing/2014/main" id="{5A031C6A-356E-4327-BBFF-CD137EF6E27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3391" r="133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4175AF9-FC07-40BF-B7BD-61DD0AC7F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1800" b="1" dirty="0"/>
              <a:t>Viską atlikau puikiai</a:t>
            </a:r>
            <a:r>
              <a:rPr lang="en-US" sz="1800" b="1" dirty="0"/>
              <a:t>!</a:t>
            </a:r>
            <a:endParaRPr lang="lt-LT" sz="1800" b="1" dirty="0"/>
          </a:p>
        </p:txBody>
      </p:sp>
      <p:pic>
        <p:nvPicPr>
          <p:cNvPr id="10" name="Paveikslėlio vietos rezervavimo ženklas 9">
            <a:extLst>
              <a:ext uri="{FF2B5EF4-FFF2-40B4-BE49-F238E27FC236}">
                <a16:creationId xmlns:a16="http://schemas.microsoft.com/office/drawing/2014/main" id="{7A52194A-53BF-401C-A6C8-E186094A510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2015" b="120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83530B7D-E16E-4C28-A933-F2BD180466C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/>
              <a:t>Dar </a:t>
            </a:r>
            <a:r>
              <a:rPr lang="en-US" sz="1800" b="1" dirty="0" err="1"/>
              <a:t>reikia</a:t>
            </a:r>
            <a:r>
              <a:rPr lang="en-US" sz="1800" b="1" dirty="0"/>
              <a:t> </a:t>
            </a:r>
            <a:r>
              <a:rPr lang="en-US" sz="1800" b="1" dirty="0" err="1"/>
              <a:t>daug</a:t>
            </a:r>
            <a:r>
              <a:rPr lang="en-US" sz="1800" b="1" dirty="0"/>
              <a:t> </a:t>
            </a:r>
            <a:r>
              <a:rPr lang="en-US" sz="1800" b="1" dirty="0" err="1"/>
              <a:t>mork</a:t>
            </a:r>
            <a:r>
              <a:rPr lang="lt-LT" sz="1800" b="1" dirty="0"/>
              <a:t>ų sugraužti, kad išmokčiau</a:t>
            </a:r>
            <a:r>
              <a:rPr lang="lt-LT" sz="1800" b="1" dirty="0">
                <a:sym typeface="Wingdings" panose="05000000000000000000" pitchFamily="2" charset="2"/>
              </a:rPr>
              <a:t></a:t>
            </a:r>
            <a:endParaRPr lang="lt-LT" sz="1800" b="1" dirty="0"/>
          </a:p>
        </p:txBody>
      </p:sp>
      <p:pic>
        <p:nvPicPr>
          <p:cNvPr id="11" name="Paveikslėlio vietos rezervavimo ženklas 10">
            <a:extLst>
              <a:ext uri="{FF2B5EF4-FFF2-40B4-BE49-F238E27FC236}">
                <a16:creationId xmlns:a16="http://schemas.microsoft.com/office/drawing/2014/main" id="{6F70FFAC-2078-4A7A-8D4B-D4792D4B270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10893" b="108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1E47CB5F-C048-4B8F-9F93-741A88149B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1800" b="1" dirty="0"/>
              <a:t>Man dar sunku, reikia pagalbos...</a:t>
            </a:r>
          </a:p>
        </p:txBody>
      </p:sp>
    </p:spTree>
    <p:extLst>
      <p:ext uri="{BB962C8B-B14F-4D97-AF65-F5344CB8AC3E}">
        <p14:creationId xmlns:p14="http://schemas.microsoft.com/office/powerpoint/2010/main" val="27674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/>
              <a:t>Ko šiandien mokinsimės?</a:t>
            </a:r>
          </a:p>
        </p:txBody>
      </p:sp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t-LT" sz="3200" dirty="0"/>
              <a:t>Atidumo</a:t>
            </a:r>
          </a:p>
          <a:p>
            <a:pPr rtl="0"/>
            <a:r>
              <a:rPr lang="lt-LT" sz="3200" dirty="0"/>
              <a:t>Taisyklingo garsų tarimo</a:t>
            </a:r>
          </a:p>
          <a:p>
            <a:pPr rtl="0"/>
            <a:r>
              <a:rPr lang="lt-LT" sz="3200" dirty="0"/>
              <a:t>Skaityti</a:t>
            </a:r>
          </a:p>
          <a:p>
            <a:pPr rtl="0"/>
            <a:r>
              <a:rPr lang="lt-LT" sz="3200" dirty="0"/>
              <a:t>Prielinksnių</a:t>
            </a:r>
          </a:p>
          <a:p>
            <a:pPr rtl="0"/>
            <a:r>
              <a:rPr lang="lt-LT" sz="3200" dirty="0"/>
              <a:t>Pasakoti</a:t>
            </a:r>
          </a:p>
          <a:p>
            <a:pPr rt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8015FC3-D28C-4A87-A24F-7A7FB5EFC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451" y="4216893"/>
            <a:ext cx="8320224" cy="1695635"/>
          </a:xfrm>
        </p:spPr>
        <p:txBody>
          <a:bodyPr>
            <a:noAutofit/>
          </a:bodyPr>
          <a:lstStyle/>
          <a:p>
            <a:pPr algn="ctr"/>
            <a:r>
              <a:rPr lang="lt-LT" sz="3200" b="1" dirty="0">
                <a:solidFill>
                  <a:schemeClr val="accent6">
                    <a:lumMod val="50000"/>
                  </a:schemeClr>
                </a:solidFill>
              </a:rPr>
              <a:t>Gražių Tau švenčių ir puikaus poilsio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Susitiksime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margu</a:t>
            </a:r>
            <a:r>
              <a:rPr lang="lt-LT" sz="3200" b="1" dirty="0" err="1">
                <a:solidFill>
                  <a:schemeClr val="accent6">
                    <a:lumMod val="50000"/>
                  </a:schemeClr>
                </a:solidFill>
              </a:rPr>
              <a:t>čių</a:t>
            </a:r>
            <a:r>
              <a:rPr lang="lt-LT" sz="3200" b="1" dirty="0">
                <a:solidFill>
                  <a:schemeClr val="accent6">
                    <a:lumMod val="50000"/>
                  </a:schemeClr>
                </a:solidFill>
              </a:rPr>
              <a:t> ridenimo varžybose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lt-L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tačiakampis: suapvalinti kampai 3">
            <a:extLst>
              <a:ext uri="{FF2B5EF4-FFF2-40B4-BE49-F238E27FC236}">
                <a16:creationId xmlns:a16="http://schemas.microsoft.com/office/drawing/2014/main" id="{95DCF2E5-99DC-4F55-819C-B4110881DCF1}"/>
              </a:ext>
            </a:extLst>
          </p:cNvPr>
          <p:cNvSpPr/>
          <p:nvPr/>
        </p:nvSpPr>
        <p:spPr>
          <a:xfrm>
            <a:off x="4354386" y="292964"/>
            <a:ext cx="6023610" cy="366647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72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6967E4-F2AA-4081-B66B-8C8C6937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Kokios šventės artėja?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6C688A9-B723-4CCD-80D4-F6BE84FBC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46" y="1825625"/>
            <a:ext cx="4740568" cy="358975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lt-LT" sz="8000" b="1" dirty="0">
                <a:solidFill>
                  <a:schemeClr val="accent3">
                    <a:lumMod val="75000"/>
                  </a:schemeClr>
                </a:solidFill>
              </a:rPr>
              <a:t>Šv. </a:t>
            </a:r>
            <a:r>
              <a:rPr lang="lt-LT" sz="8000" b="1" dirty="0" err="1">
                <a:solidFill>
                  <a:schemeClr val="accent3">
                    <a:lumMod val="75000"/>
                  </a:schemeClr>
                </a:solidFill>
              </a:rPr>
              <a:t>Velyko</a:t>
            </a: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</a:rPr>
              <a:t>s!!!</a:t>
            </a:r>
            <a:endParaRPr lang="lt-LT" sz="8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lt-LT" sz="8000" b="1" dirty="0">
                <a:solidFill>
                  <a:schemeClr val="accent3">
                    <a:lumMod val="75000"/>
                  </a:schemeClr>
                </a:solidFill>
              </a:rPr>
              <a:t>r...</a:t>
            </a:r>
            <a:endParaRPr lang="en-US" sz="8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chemeClr val="accent3">
                    <a:lumMod val="75000"/>
                  </a:schemeClr>
                </a:solidFill>
              </a:rPr>
              <a:t>Pavasario</a:t>
            </a: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8000" b="1" dirty="0">
                <a:solidFill>
                  <a:schemeClr val="accent3">
                    <a:lumMod val="75000"/>
                  </a:schemeClr>
                </a:solidFill>
              </a:rPr>
              <a:t>atostogos</a:t>
            </a: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</a:rPr>
              <a:t>!!!</a:t>
            </a:r>
            <a:endParaRPr lang="lt-LT" sz="8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Stačiakampis: suapvalinti kampai 5">
            <a:extLst>
              <a:ext uri="{FF2B5EF4-FFF2-40B4-BE49-F238E27FC236}">
                <a16:creationId xmlns:a16="http://schemas.microsoft.com/office/drawing/2014/main" id="{8CB6601A-DA73-410E-83F8-55B074994E9C}"/>
              </a:ext>
            </a:extLst>
          </p:cNvPr>
          <p:cNvSpPr/>
          <p:nvPr/>
        </p:nvSpPr>
        <p:spPr>
          <a:xfrm>
            <a:off x="807868" y="1908700"/>
            <a:ext cx="5288131" cy="37108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74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FE40B8E-5A73-4AB9-88FF-A2519456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49736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Kad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grei</a:t>
            </a:r>
            <a:r>
              <a:rPr lang="lt-LT" b="1" dirty="0" err="1">
                <a:solidFill>
                  <a:schemeClr val="accent3">
                    <a:lumMod val="75000"/>
                  </a:schemeClr>
                </a:solidFill>
              </a:rPr>
              <a:t>čiau</a:t>
            </a:r>
            <a:r>
              <a:rPr lang="lt-LT" b="1" dirty="0">
                <a:solidFill>
                  <a:schemeClr val="accent3">
                    <a:lumMod val="75000"/>
                  </a:schemeClr>
                </a:solidFill>
              </a:rPr>
              <a:t> ateitų išsvajotos atostogos, padėk kiškiui atlikti užduotėles</a:t>
            </a:r>
            <a:r>
              <a:rPr lang="lt-LT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tačiakampis: suapvalinti kampai 3">
            <a:extLst>
              <a:ext uri="{FF2B5EF4-FFF2-40B4-BE49-F238E27FC236}">
                <a16:creationId xmlns:a16="http://schemas.microsoft.com/office/drawing/2014/main" id="{CC7E09A5-777C-4DAF-B06F-DB8C5C69B2BF}"/>
              </a:ext>
            </a:extLst>
          </p:cNvPr>
          <p:cNvSpPr/>
          <p:nvPr/>
        </p:nvSpPr>
        <p:spPr>
          <a:xfrm>
            <a:off x="2645546" y="1899821"/>
            <a:ext cx="7022237" cy="39683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55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83FC71-6D27-413A-8B77-ABB1F790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>
                <a:solidFill>
                  <a:schemeClr val="accent3">
                    <a:lumMod val="75000"/>
                  </a:schemeClr>
                </a:solidFill>
              </a:rPr>
              <a:t>Pastabumo užduotėlė...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FF5410C7-85BD-4E0F-A11C-57A03634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31" y="1890945"/>
            <a:ext cx="9277452" cy="3888418"/>
          </a:xfrm>
        </p:spPr>
      </p:pic>
    </p:spTree>
    <p:extLst>
      <p:ext uri="{BB962C8B-B14F-4D97-AF65-F5344CB8AC3E}">
        <p14:creationId xmlns:p14="http://schemas.microsoft.com/office/powerpoint/2010/main" val="42495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CBAE058-4A0D-44FC-9DED-18F28A15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Pamokinkime kiškį skaityti.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E67036F3-1B5F-441A-9C7A-DFCBBA36D9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" r="12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44B8E74-09C4-4578-BE8E-1456280FE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chemeClr val="accent3">
                    <a:lumMod val="75000"/>
                  </a:schemeClr>
                </a:solidFill>
              </a:rPr>
              <a:t>Skaitydamas aiškiai tark garsą R </a:t>
            </a:r>
          </a:p>
        </p:txBody>
      </p:sp>
    </p:spTree>
    <p:extLst>
      <p:ext uri="{BB962C8B-B14F-4D97-AF65-F5344CB8AC3E}">
        <p14:creationId xmlns:p14="http://schemas.microsoft.com/office/powerpoint/2010/main" val="15329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EA8980E-BED5-4265-9DDD-678BD04C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Paskaitykime... Gražiai tarkime R garsą.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D6A01A13-8673-4669-B3E0-40BD98C82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639" y="1633491"/>
            <a:ext cx="8017463" cy="44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3BA7C7-32B6-4A8B-BF00-17A8C4E4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Kokie</a:t>
            </a:r>
            <a:r>
              <a:rPr lang="en-US" dirty="0"/>
              <a:t> </a:t>
            </a:r>
            <a:r>
              <a:rPr lang="lt-LT" dirty="0"/>
              <a:t>žodžiai pasislėpę, kiškis neatranda?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515A4A9-080F-4D4C-8865-4434C5C2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>
                <a:solidFill>
                  <a:schemeClr val="accent3">
                    <a:lumMod val="75000"/>
                  </a:schemeClr>
                </a:solidFill>
              </a:rPr>
              <a:t>Skaityk skiemenimis, žodžius nuspalvink.</a:t>
            </a:r>
          </a:p>
        </p:txBody>
      </p:sp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5A032ACA-0953-45E8-977A-91D9FB271B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455" r="134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0A5E8F-5B7D-4F15-8CB6-7F0B4AB4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 Paskaitykime „Žodžių grandinėlę“ (žodžius nuspalvink)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F187D486-3282-44D0-B3CD-B933EC7E5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8" y="1960641"/>
            <a:ext cx="7614082" cy="3670465"/>
          </a:xfrm>
        </p:spPr>
      </p:pic>
    </p:spTree>
    <p:extLst>
      <p:ext uri="{BB962C8B-B14F-4D97-AF65-F5344CB8AC3E}">
        <p14:creationId xmlns:p14="http://schemas.microsoft.com/office/powerpoint/2010/main" val="17954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Gamtos iliustracija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5_TF03431377" id="{0C2853EC-1ECD-4152-A428-C61102A371B0}" vid="{6F6216AD-9016-493B-9106-344882587320}"/>
    </a:ext>
  </a:extLst>
</a:theme>
</file>

<file path=ppt/theme/theme2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Vaivorykštės pateiktis</Template>
  <TotalTime>216</TotalTime>
  <Words>252</Words>
  <Application>Microsoft Office PowerPoint</Application>
  <PresentationFormat>Plačiaekranė</PresentationFormat>
  <Paragraphs>63</Paragraphs>
  <Slides>20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Segoe Print</vt:lpstr>
      <vt:lpstr>Gamtos iliustracija 16 x 9</vt:lpstr>
      <vt:lpstr>Belaukiant pavasario atostogų su Bugs Bunny kiškiu ... 1kl.</vt:lpstr>
      <vt:lpstr>Ko šiandien mokinsimės?</vt:lpstr>
      <vt:lpstr>Kokios šventės artėja?</vt:lpstr>
      <vt:lpstr>Kad greičiau ateitų išsvajotos atostogos, padėk kiškiui atlikti užduotėles</vt:lpstr>
      <vt:lpstr>Pastabumo užduotėlė...</vt:lpstr>
      <vt:lpstr>Pamokinkime kiškį skaityti.</vt:lpstr>
      <vt:lpstr>Paskaitykime... Gražiai tarkime R garsą.</vt:lpstr>
      <vt:lpstr>Kokie žodžiai pasislėpę, kiškis neatranda?</vt:lpstr>
      <vt:lpstr> Paskaitykime „Žodžių grandinėlę“ (žodžius nuspalvink)</vt:lpstr>
      <vt:lpstr>Pakartokime prielinksnius...</vt:lpstr>
      <vt:lpstr>Padėk kiškiui atrasti nereikalingus dvibalsius</vt:lpstr>
      <vt:lpstr>Išbrauk nereikalingus dvibalsius</vt:lpstr>
      <vt:lpstr>Kiškis labai mėgsta piešti istorijas...</vt:lpstr>
      <vt:lpstr>Iškirpk (pažymėk), sudėk iš eilės, papasakok...</vt:lpstr>
      <vt:lpstr>Pasakojimas „Pavasario darbai…“</vt:lpstr>
      <vt:lpstr>„PowerPoint“ pateiktis</vt:lpstr>
      <vt:lpstr>„PowerPoint“ pateiktis</vt:lpstr>
      <vt:lpstr>Papasakok kiškiui kaip tu sutinki šv. Velykas su šeima, kaip margini kiaušinius?</vt:lpstr>
      <vt:lpstr>Kaip vertini savo darbą?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Tarp Velykinių margučių...</dc:title>
  <dc:creator>2HP450G6_Vite</dc:creator>
  <cp:lastModifiedBy>Kristina Stankutė-Matė</cp:lastModifiedBy>
  <cp:revision>67</cp:revision>
  <dcterms:created xsi:type="dcterms:W3CDTF">2021-03-21T14:13:54Z</dcterms:created>
  <dcterms:modified xsi:type="dcterms:W3CDTF">2021-03-29T12:36:39Z</dcterms:modified>
</cp:coreProperties>
</file>