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78" r:id="rId4"/>
    <p:sldId id="257" r:id="rId5"/>
    <p:sldId id="271" r:id="rId6"/>
    <p:sldId id="272" r:id="rId7"/>
    <p:sldId id="273" r:id="rId8"/>
    <p:sldId id="27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5" r:id="rId23"/>
    <p:sldId id="276" r:id="rId2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lt-LT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  <p:transition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D30BA5-6F4B-486C-8264-A877659CA55E}" type="datetimeFigureOut">
              <a:rPr lang="lt-LT" smtClean="0"/>
              <a:pPr/>
              <a:t>2013.05.07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8AE6E1-4D1B-4C12-94BA-1C9A1F423737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123728" y="1340768"/>
            <a:ext cx="6172200" cy="1894362"/>
          </a:xfrm>
        </p:spPr>
        <p:txBody>
          <a:bodyPr/>
          <a:lstStyle/>
          <a:p>
            <a:pPr algn="ctr"/>
            <a:r>
              <a:rPr lang="lt-LT" dirty="0" smtClean="0"/>
              <a:t>Abėcėlė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619672" y="5003322"/>
            <a:ext cx="6838528" cy="1371600"/>
          </a:xfrm>
        </p:spPr>
        <p:txBody>
          <a:bodyPr/>
          <a:lstStyle/>
          <a:p>
            <a:pPr algn="ctr"/>
            <a:r>
              <a:rPr lang="lt-LT" dirty="0" smtClean="0"/>
              <a:t>Akmenės rajono savivaldybės Akmenės gimnazijos</a:t>
            </a:r>
          </a:p>
          <a:p>
            <a:pPr algn="ctr"/>
            <a:r>
              <a:rPr lang="lt-LT" dirty="0" smtClean="0"/>
              <a:t>specialioji pedagogė Ana Stankutė</a:t>
            </a:r>
          </a:p>
          <a:p>
            <a:pPr algn="ctr"/>
            <a:r>
              <a:rPr lang="lt-LT" dirty="0" smtClean="0"/>
              <a:t>2011m.</a:t>
            </a:r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9600" dirty="0" smtClean="0"/>
              <a:t>R</a:t>
            </a:r>
            <a:r>
              <a:rPr lang="lt-LT" sz="8000" dirty="0" smtClean="0"/>
              <a:t>yklys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8" name="Turinio vietos rezervavimo ženklas 7" descr="Angry_shark_2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2492896"/>
            <a:ext cx="3286844" cy="2684256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10700" dirty="0" smtClean="0"/>
              <a:t>b</a:t>
            </a:r>
            <a:r>
              <a:rPr lang="lt-LT" sz="7200" dirty="0" smtClean="0"/>
              <a:t>ananas</a:t>
            </a:r>
            <a:endParaRPr lang="lt-LT" sz="7200" dirty="0"/>
          </a:p>
        </p:txBody>
      </p:sp>
      <p:pic>
        <p:nvPicPr>
          <p:cNvPr id="4" name="Turinio vietos rezervavimo ženklas 3" descr="Banana_love_2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132856"/>
            <a:ext cx="3007766" cy="3161447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10700" dirty="0" smtClean="0"/>
              <a:t>J</a:t>
            </a:r>
            <a:r>
              <a:rPr lang="lt-LT" sz="7200" dirty="0" smtClean="0"/>
              <a:t>autis </a:t>
            </a:r>
            <a:endParaRPr lang="lt-LT" sz="7200" dirty="0"/>
          </a:p>
        </p:txBody>
      </p:sp>
      <p:pic>
        <p:nvPicPr>
          <p:cNvPr id="10" name="Turinio vietos rezervavimo ženklas 9" descr="Bison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492896"/>
            <a:ext cx="2719734" cy="2799142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9600" dirty="0" smtClean="0"/>
              <a:t>D</a:t>
            </a:r>
            <a:r>
              <a:rPr lang="lt-LT" sz="6600" dirty="0" smtClean="0"/>
              <a:t>rugelis </a:t>
            </a:r>
            <a:endParaRPr lang="lt-LT" sz="6600" dirty="0"/>
          </a:p>
        </p:txBody>
      </p:sp>
      <p:pic>
        <p:nvPicPr>
          <p:cNvPr id="4" name="Turinio vietos rezervavimo ženklas 3" descr="Blue_butterfly_2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1988840"/>
            <a:ext cx="3572594" cy="3294726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10700" dirty="0" smtClean="0"/>
              <a:t>c</a:t>
            </a:r>
            <a:r>
              <a:rPr lang="lt-LT" sz="7200" dirty="0" smtClean="0"/>
              <a:t>irkas</a:t>
            </a:r>
            <a:endParaRPr lang="lt-LT" sz="7200" dirty="0"/>
          </a:p>
        </p:txBody>
      </p:sp>
      <p:pic>
        <p:nvPicPr>
          <p:cNvPr id="6" name="Turinio vietos rezervavimo ženklas 5" descr="Bow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2405639"/>
            <a:ext cx="2616100" cy="2708433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10700" dirty="0" smtClean="0"/>
              <a:t>Š</a:t>
            </a:r>
            <a:r>
              <a:rPr lang="lt-LT" sz="7200" dirty="0" smtClean="0"/>
              <a:t>uo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4" name="Turinio vietos rezervavimo ženklas 3" descr="brown_dog_2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24686" y="2564905"/>
            <a:ext cx="3309351" cy="2610346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9600" dirty="0" smtClean="0"/>
              <a:t>k</a:t>
            </a:r>
            <a:r>
              <a:rPr lang="lt-LT" sz="7200" dirty="0" smtClean="0"/>
              <a:t>atė</a:t>
            </a:r>
            <a:endParaRPr lang="lt-LT" sz="7200" dirty="0"/>
          </a:p>
        </p:txBody>
      </p:sp>
      <p:pic>
        <p:nvPicPr>
          <p:cNvPr id="4" name="Turinio vietos rezervavimo ženklas 3" descr="cartoon_cat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2708920"/>
            <a:ext cx="3289803" cy="1973882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9600" dirty="0" smtClean="0"/>
              <a:t>V</a:t>
            </a:r>
            <a:r>
              <a:rPr lang="lt-LT" sz="7200" dirty="0" smtClean="0"/>
              <a:t>iščiukas </a:t>
            </a:r>
            <a:endParaRPr lang="lt-LT" sz="7200" dirty="0"/>
          </a:p>
        </p:txBody>
      </p:sp>
      <p:pic>
        <p:nvPicPr>
          <p:cNvPr id="8" name="Turinio vietos rezervavimo ženklas 7" descr="Chick_move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2780928"/>
            <a:ext cx="2544048" cy="1590030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9600" dirty="0" smtClean="0"/>
              <a:t>P</a:t>
            </a:r>
            <a:r>
              <a:rPr lang="lt-LT" sz="6600" dirty="0" smtClean="0"/>
              <a:t>elės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4" name="Turinio vietos rezervavimo ženklas 3" descr="Congo_line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2276872"/>
            <a:ext cx="4368160" cy="2460228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9600" dirty="0" smtClean="0"/>
              <a:t>L</a:t>
            </a:r>
            <a:r>
              <a:rPr lang="lt-LT" sz="7200" dirty="0" smtClean="0"/>
              <a:t>iūtas </a:t>
            </a:r>
            <a:endParaRPr lang="lt-LT" sz="7200" dirty="0"/>
          </a:p>
        </p:txBody>
      </p:sp>
      <p:pic>
        <p:nvPicPr>
          <p:cNvPr id="6" name="Turinio vietos rezervavimo ženklas 5" descr="Cute_lion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074743"/>
            <a:ext cx="2111474" cy="2533769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tikslai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lt-LT" dirty="0" smtClean="0"/>
              <a:t>1. Kartoti raides,  garsą susiejant  su atitinkama raide.</a:t>
            </a:r>
          </a:p>
          <a:p>
            <a:pPr algn="just">
              <a:buNone/>
            </a:pPr>
            <a:r>
              <a:rPr lang="lt-LT" dirty="0" smtClean="0"/>
              <a:t>2. Tobulinti garsinės analizės įgūdžius, nustatant pirmą žodžio garsą.</a:t>
            </a:r>
          </a:p>
          <a:p>
            <a:pPr algn="just">
              <a:buNone/>
            </a:pPr>
            <a:r>
              <a:rPr lang="lt-LT" dirty="0" smtClean="0"/>
              <a:t>3. Tobulinti skaitymo įgūdžius, skaitant žodžius.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sz="8000" dirty="0" smtClean="0"/>
              <a:t>T</a:t>
            </a:r>
            <a:r>
              <a:rPr lang="lt-LT" sz="7200" dirty="0" smtClean="0"/>
              <a:t>igras</a:t>
            </a: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18" name="Turinio vietos rezervavimo ženklas 17" descr="httpwww.gifs.netgifindex.php3--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915816" y="2276872"/>
            <a:ext cx="1649652" cy="2513756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Išvardink raides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4800" dirty="0" smtClean="0">
                <a:solidFill>
                  <a:srgbClr val="FF0000"/>
                </a:solidFill>
              </a:rPr>
              <a:t>Ž ž       Š š</a:t>
            </a:r>
          </a:p>
          <a:p>
            <a:pPr>
              <a:buNone/>
            </a:pPr>
            <a:r>
              <a:rPr lang="lt-LT" sz="4800" dirty="0" smtClean="0"/>
              <a:t>                   </a:t>
            </a:r>
            <a:r>
              <a:rPr lang="lt-LT" sz="4800" dirty="0" smtClean="0">
                <a:solidFill>
                  <a:srgbClr val="7030A0"/>
                </a:solidFill>
              </a:rPr>
              <a:t>R r         </a:t>
            </a:r>
            <a:r>
              <a:rPr lang="lt-LT" sz="4800" dirty="0" smtClean="0"/>
              <a:t>K k</a:t>
            </a:r>
          </a:p>
          <a:p>
            <a:pPr>
              <a:buNone/>
            </a:pPr>
            <a:r>
              <a:rPr lang="lt-LT" sz="4800" dirty="0" smtClean="0">
                <a:solidFill>
                  <a:srgbClr val="7030A0"/>
                </a:solidFill>
              </a:rPr>
              <a:t>B b</a:t>
            </a:r>
            <a:r>
              <a:rPr lang="lt-LT" sz="4800" dirty="0" smtClean="0"/>
              <a:t>                     </a:t>
            </a:r>
            <a:r>
              <a:rPr lang="lt-LT" sz="4800" dirty="0" smtClean="0">
                <a:solidFill>
                  <a:srgbClr val="FFC000"/>
                </a:solidFill>
              </a:rPr>
              <a:t>P p</a:t>
            </a:r>
          </a:p>
          <a:p>
            <a:pPr>
              <a:buNone/>
            </a:pPr>
            <a:r>
              <a:rPr lang="lt-LT" sz="4800" dirty="0" smtClean="0"/>
              <a:t>           </a:t>
            </a:r>
            <a:r>
              <a:rPr lang="lt-LT" sz="4800" dirty="0" smtClean="0">
                <a:solidFill>
                  <a:srgbClr val="00B0F0"/>
                </a:solidFill>
              </a:rPr>
              <a:t>J j                    </a:t>
            </a:r>
            <a:r>
              <a:rPr lang="lt-LT" sz="4800" dirty="0" smtClean="0">
                <a:solidFill>
                  <a:srgbClr val="C00000"/>
                </a:solidFill>
              </a:rPr>
              <a:t>T t</a:t>
            </a:r>
          </a:p>
          <a:p>
            <a:pPr>
              <a:buNone/>
            </a:pPr>
            <a:r>
              <a:rPr lang="lt-LT" sz="4800" dirty="0" smtClean="0"/>
              <a:t>                             D d</a:t>
            </a:r>
          </a:p>
          <a:p>
            <a:pPr>
              <a:buNone/>
            </a:pPr>
            <a:r>
              <a:rPr lang="lt-LT" sz="4800" dirty="0" smtClean="0">
                <a:solidFill>
                  <a:schemeClr val="tx2">
                    <a:lumMod val="75000"/>
                  </a:schemeClr>
                </a:solidFill>
              </a:rPr>
              <a:t>C c</a:t>
            </a:r>
            <a:r>
              <a:rPr lang="lt-LT" sz="4800" dirty="0" smtClean="0"/>
              <a:t>      </a:t>
            </a:r>
            <a:r>
              <a:rPr lang="lt-LT" sz="4800" dirty="0" smtClean="0">
                <a:solidFill>
                  <a:srgbClr val="00B050"/>
                </a:solidFill>
              </a:rPr>
              <a:t>V v        L l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Perskaityk   skiemenis. </a:t>
            </a:r>
            <a:br>
              <a:rPr lang="lt-LT" dirty="0" smtClean="0"/>
            </a:br>
            <a:r>
              <a:rPr lang="lt-LT" dirty="0" smtClean="0"/>
              <a:t>Iš dviejų skiemenų sudaryk žodį.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sz="8000" dirty="0" smtClean="0">
                <a:solidFill>
                  <a:srgbClr val="FF0000"/>
                </a:solidFill>
              </a:rPr>
              <a:t>KA </a:t>
            </a:r>
            <a:r>
              <a:rPr lang="lt-LT" sz="8000" dirty="0" smtClean="0"/>
              <a:t>      </a:t>
            </a:r>
            <a:r>
              <a:rPr lang="lt-LT" sz="8000" dirty="0" smtClean="0">
                <a:solidFill>
                  <a:schemeClr val="bg2">
                    <a:lumMod val="25000"/>
                  </a:schemeClr>
                </a:solidFill>
              </a:rPr>
              <a:t>JA</a:t>
            </a:r>
          </a:p>
          <a:p>
            <a:r>
              <a:rPr lang="lt-LT" sz="8000" dirty="0" smtClean="0">
                <a:solidFill>
                  <a:schemeClr val="bg2">
                    <a:lumMod val="25000"/>
                  </a:schemeClr>
                </a:solidFill>
              </a:rPr>
              <a:t>JO </a:t>
            </a:r>
            <a:r>
              <a:rPr lang="lt-LT" sz="8000" dirty="0" smtClean="0"/>
              <a:t>          </a:t>
            </a:r>
            <a:r>
              <a:rPr lang="lt-LT" sz="8000" dirty="0" smtClean="0">
                <a:solidFill>
                  <a:srgbClr val="FF0000"/>
                </a:solidFill>
              </a:rPr>
              <a:t>LA</a:t>
            </a:r>
            <a:r>
              <a:rPr lang="lt-LT" sz="8000" dirty="0" smtClean="0"/>
              <a:t> </a:t>
            </a:r>
            <a:endParaRPr lang="lt-LT" sz="8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lt-LT" sz="8000" dirty="0" smtClean="0">
                <a:solidFill>
                  <a:srgbClr val="00B050"/>
                </a:solidFill>
              </a:rPr>
              <a:t>DA</a:t>
            </a:r>
            <a:r>
              <a:rPr lang="lt-LT" sz="8000" dirty="0" smtClean="0"/>
              <a:t>     </a:t>
            </a:r>
            <a:r>
              <a:rPr lang="lt-LT" sz="8000" dirty="0" smtClean="0">
                <a:solidFill>
                  <a:srgbClr val="00B050"/>
                </a:solidFill>
              </a:rPr>
              <a:t>RĖ</a:t>
            </a:r>
          </a:p>
          <a:p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sz="8000" dirty="0" smtClean="0">
                <a:solidFill>
                  <a:srgbClr val="92D050"/>
                </a:solidFill>
              </a:rPr>
              <a:t>    VI    RĖ</a:t>
            </a:r>
          </a:p>
          <a:p>
            <a:r>
              <a:rPr lang="lt-LT" sz="8000" dirty="0" smtClean="0">
                <a:solidFill>
                  <a:srgbClr val="FF0000"/>
                </a:solidFill>
              </a:rPr>
              <a:t>BI </a:t>
            </a:r>
            <a:r>
              <a:rPr lang="lt-LT" sz="8000" dirty="0" smtClean="0"/>
              <a:t>       </a:t>
            </a:r>
            <a:r>
              <a:rPr lang="lt-LT" sz="8000" dirty="0" smtClean="0">
                <a:solidFill>
                  <a:srgbClr val="00B0F0"/>
                </a:solidFill>
              </a:rPr>
              <a:t>RAS</a:t>
            </a:r>
          </a:p>
          <a:p>
            <a:r>
              <a:rPr lang="lt-LT" sz="8000" dirty="0" smtClean="0"/>
              <a:t>  </a:t>
            </a:r>
            <a:r>
              <a:rPr lang="lt-LT" sz="8000" dirty="0" smtClean="0">
                <a:solidFill>
                  <a:srgbClr val="00B0F0"/>
                </a:solidFill>
              </a:rPr>
              <a:t>VO</a:t>
            </a:r>
            <a:r>
              <a:rPr lang="lt-LT" sz="8000" dirty="0" smtClean="0"/>
              <a:t>        </a:t>
            </a:r>
            <a:r>
              <a:rPr lang="lt-LT" sz="8000" dirty="0" smtClean="0">
                <a:solidFill>
                  <a:srgbClr val="FF0000"/>
                </a:solidFill>
              </a:rPr>
              <a:t>TĖ</a:t>
            </a:r>
            <a:endParaRPr lang="lt-LT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    </a:t>
            </a:r>
          </a:p>
          <a:p>
            <a:pPr algn="just"/>
            <a:r>
              <a:rPr lang="lt-LT" dirty="0" smtClean="0"/>
              <a:t>mokiniai gebės:</a:t>
            </a:r>
          </a:p>
          <a:p>
            <a:pPr algn="just">
              <a:buNone/>
            </a:pPr>
            <a:r>
              <a:rPr lang="lt-LT" dirty="0" smtClean="0"/>
              <a:t>1. sieti garsą su atitinkama raide</a:t>
            </a:r>
          </a:p>
          <a:p>
            <a:pPr marL="457200" indent="-457200" algn="just">
              <a:buNone/>
            </a:pPr>
            <a:r>
              <a:rPr lang="lt-LT" dirty="0" smtClean="0"/>
              <a:t>2. teisingai nustatyti pirmą žodžio garsą</a:t>
            </a:r>
          </a:p>
          <a:p>
            <a:pPr marL="457200" indent="-457200" algn="just">
              <a:buNone/>
            </a:pPr>
            <a:r>
              <a:rPr lang="lt-LT" dirty="0" smtClean="0"/>
              <a:t>3. taisyklingai perskaityti žodžius.</a:t>
            </a:r>
          </a:p>
          <a:p>
            <a:pPr marL="457200" indent="-457200" algn="just">
              <a:buAutoNum type="arabicPeriod"/>
            </a:pPr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Pakartok  raides.</a:t>
            </a:r>
            <a:br>
              <a:rPr lang="lt-LT" dirty="0" smtClean="0"/>
            </a:br>
            <a:r>
              <a:rPr lang="lt-LT" dirty="0" smtClean="0"/>
              <a:t>Pasakyk  pirmą  žodžio  garsą.</a:t>
            </a:r>
            <a:br>
              <a:rPr lang="lt-LT" dirty="0" smtClean="0"/>
            </a:br>
            <a:r>
              <a:rPr lang="lt-LT" dirty="0" smtClean="0"/>
              <a:t>Perskaityk  žodį.</a:t>
            </a:r>
            <a:br>
              <a:rPr lang="lt-LT" dirty="0" smtClean="0"/>
            </a:br>
            <a:r>
              <a:rPr lang="lt-LT" dirty="0" smtClean="0"/>
              <a:t>Parašyk  pirmą žodžio  raidę  į sąsiuvinį.</a:t>
            </a:r>
            <a:br>
              <a:rPr lang="lt-LT" dirty="0" smtClean="0"/>
            </a:br>
            <a:r>
              <a:rPr lang="lt-LT" dirty="0" smtClean="0"/>
              <a:t>Perskaityk   skiemenis. </a:t>
            </a:r>
            <a:br>
              <a:rPr lang="lt-LT" dirty="0" smtClean="0"/>
            </a:br>
            <a:r>
              <a:rPr lang="lt-LT" dirty="0" smtClean="0"/>
              <a:t>Iš dviejų skiemenų sudaryk žodį.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3044952"/>
          </a:xfrm>
        </p:spPr>
        <p:txBody>
          <a:bodyPr>
            <a:normAutofit fontScale="85000" lnSpcReduction="20000"/>
          </a:bodyPr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r>
              <a:rPr lang="lt-LT" dirty="0" smtClean="0"/>
              <a:t>Naudoti paveikslėliai:</a:t>
            </a:r>
          </a:p>
          <a:p>
            <a:pPr>
              <a:buNone/>
            </a:pPr>
            <a:r>
              <a:rPr lang="lt-LT" dirty="0" smtClean="0"/>
              <a:t>httpwww.gifs.netgifindex.php3</a:t>
            </a:r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dirty="0" smtClean="0"/>
              <a:t>Pakartokime  raides. </a:t>
            </a:r>
            <a:br>
              <a:rPr lang="lt-LT" sz="2000" dirty="0" smtClean="0"/>
            </a:br>
            <a:r>
              <a:rPr lang="lt-LT" sz="2000" dirty="0" smtClean="0"/>
              <a:t>Parašyk pasirinktą vieną raidę į sąsiuvinį.</a:t>
            </a:r>
            <a:endParaRPr lang="lt-LT" sz="2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8000" dirty="0" err="1" smtClean="0">
                <a:solidFill>
                  <a:schemeClr val="accent2"/>
                </a:solidFill>
              </a:rPr>
              <a:t>Aa</a:t>
            </a:r>
            <a:r>
              <a:rPr lang="lt-LT" sz="8000" dirty="0" smtClean="0"/>
              <a:t>      </a:t>
            </a:r>
            <a:r>
              <a:rPr lang="lt-LT" sz="8000" dirty="0" err="1" smtClean="0">
                <a:solidFill>
                  <a:srgbClr val="FF0000"/>
                </a:solidFill>
              </a:rPr>
              <a:t>Čč</a:t>
            </a:r>
            <a:endParaRPr lang="lt-LT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lt-LT" sz="8000" dirty="0" smtClean="0"/>
              <a:t>     </a:t>
            </a:r>
            <a:r>
              <a:rPr lang="lt-LT" sz="8000" dirty="0" err="1" smtClean="0">
                <a:solidFill>
                  <a:srgbClr val="FFFF00"/>
                </a:solidFill>
              </a:rPr>
              <a:t>Bb</a:t>
            </a:r>
            <a:r>
              <a:rPr lang="lt-LT" sz="8000" dirty="0" smtClean="0"/>
              <a:t>           </a:t>
            </a:r>
            <a:r>
              <a:rPr lang="lt-LT" sz="8000" dirty="0" err="1" smtClean="0">
                <a:solidFill>
                  <a:srgbClr val="00B050"/>
                </a:solidFill>
              </a:rPr>
              <a:t>Dd</a:t>
            </a:r>
            <a:endParaRPr lang="lt-LT" sz="8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lt-LT" sz="8000" dirty="0" err="1" smtClean="0"/>
              <a:t>Cc</a:t>
            </a:r>
            <a:r>
              <a:rPr lang="lt-LT" sz="8000" dirty="0" smtClean="0"/>
              <a:t>       </a:t>
            </a:r>
            <a:r>
              <a:rPr lang="lt-LT" sz="8000" dirty="0" err="1" smtClean="0">
                <a:solidFill>
                  <a:srgbClr val="0070C0"/>
                </a:solidFill>
              </a:rPr>
              <a:t>Ee</a:t>
            </a:r>
            <a:endParaRPr lang="lt-LT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sz="8000" dirty="0" err="1" smtClean="0">
                <a:solidFill>
                  <a:srgbClr val="00B050"/>
                </a:solidFill>
              </a:rPr>
              <a:t>Ėė</a:t>
            </a:r>
            <a:r>
              <a:rPr lang="lt-LT" sz="8000" dirty="0" smtClean="0">
                <a:solidFill>
                  <a:srgbClr val="00B050"/>
                </a:solidFill>
              </a:rPr>
              <a:t>            </a:t>
            </a:r>
            <a:r>
              <a:rPr lang="lt-LT" sz="8000" dirty="0" err="1" smtClean="0">
                <a:solidFill>
                  <a:srgbClr val="FFC000"/>
                </a:solidFill>
              </a:rPr>
              <a:t>Hh</a:t>
            </a:r>
            <a:endParaRPr lang="lt-LT" sz="8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lt-LT" sz="8000" dirty="0" smtClean="0">
                <a:solidFill>
                  <a:srgbClr val="00B050"/>
                </a:solidFill>
              </a:rPr>
              <a:t>         </a:t>
            </a:r>
            <a:r>
              <a:rPr lang="lt-LT" sz="8000" dirty="0" err="1" smtClean="0">
                <a:solidFill>
                  <a:srgbClr val="0070C0"/>
                </a:solidFill>
              </a:rPr>
              <a:t>Ff</a:t>
            </a:r>
            <a:r>
              <a:rPr lang="lt-LT" sz="8000" dirty="0" smtClean="0">
                <a:solidFill>
                  <a:srgbClr val="0070C0"/>
                </a:solidFill>
              </a:rPr>
              <a:t>      </a:t>
            </a:r>
            <a:r>
              <a:rPr lang="lt-LT" sz="8000" dirty="0" smtClean="0">
                <a:solidFill>
                  <a:srgbClr val="00B050"/>
                </a:solidFill>
              </a:rPr>
              <a:t>   </a:t>
            </a:r>
            <a:r>
              <a:rPr lang="lt-LT" sz="8000" dirty="0" err="1" smtClean="0">
                <a:solidFill>
                  <a:srgbClr val="FF0000"/>
                </a:solidFill>
              </a:rPr>
              <a:t>Ii</a:t>
            </a:r>
            <a:endParaRPr lang="lt-LT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lt-LT" sz="8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Gg</a:t>
            </a:r>
            <a:r>
              <a:rPr lang="lt-LT" sz="8000" dirty="0" smtClean="0">
                <a:solidFill>
                  <a:srgbClr val="00B050"/>
                </a:solidFill>
              </a:rPr>
              <a:t>         </a:t>
            </a:r>
            <a:r>
              <a:rPr lang="lt-LT" sz="8000" dirty="0" err="1" smtClean="0">
                <a:solidFill>
                  <a:schemeClr val="accent6"/>
                </a:solidFill>
              </a:rPr>
              <a:t>Jj</a:t>
            </a:r>
            <a:endParaRPr lang="lt-LT" sz="8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sz="8000" dirty="0" err="1" smtClean="0">
                <a:solidFill>
                  <a:srgbClr val="00B050"/>
                </a:solidFill>
              </a:rPr>
              <a:t>Kk</a:t>
            </a:r>
            <a:r>
              <a:rPr lang="lt-LT" sz="8000" dirty="0" smtClean="0"/>
              <a:t>          </a:t>
            </a:r>
            <a:r>
              <a:rPr lang="lt-LT" sz="8000" dirty="0" err="1" smtClean="0">
                <a:solidFill>
                  <a:srgbClr val="FFC000"/>
                </a:solidFill>
              </a:rPr>
              <a:t>Ll</a:t>
            </a:r>
            <a:endParaRPr lang="lt-LT" sz="8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lt-LT" sz="8000" dirty="0" smtClean="0"/>
              <a:t>     </a:t>
            </a:r>
            <a:r>
              <a:rPr lang="lt-LT" sz="8000" dirty="0" smtClean="0">
                <a:solidFill>
                  <a:srgbClr val="FF0000"/>
                </a:solidFill>
              </a:rPr>
              <a:t>Mm</a:t>
            </a:r>
            <a:r>
              <a:rPr lang="lt-LT" sz="8000" dirty="0" smtClean="0"/>
              <a:t>      </a:t>
            </a:r>
            <a:r>
              <a:rPr lang="lt-LT" sz="8000" dirty="0" err="1" smtClean="0"/>
              <a:t>Nn</a:t>
            </a:r>
            <a:endParaRPr lang="lt-LT" sz="8000" dirty="0" smtClean="0"/>
          </a:p>
          <a:p>
            <a:pPr>
              <a:buNone/>
            </a:pPr>
            <a:r>
              <a:rPr lang="lt-LT" sz="8000" dirty="0" err="1" smtClean="0">
                <a:solidFill>
                  <a:srgbClr val="7030A0"/>
                </a:solidFill>
              </a:rPr>
              <a:t>Oo</a:t>
            </a:r>
            <a:r>
              <a:rPr lang="lt-LT" sz="8000" dirty="0" smtClean="0">
                <a:solidFill>
                  <a:srgbClr val="7030A0"/>
                </a:solidFill>
              </a:rPr>
              <a:t> </a:t>
            </a:r>
            <a:r>
              <a:rPr lang="lt-LT" sz="8000" dirty="0" smtClean="0"/>
              <a:t>     </a:t>
            </a:r>
            <a:r>
              <a:rPr lang="lt-LT" sz="8000" dirty="0" err="1" smtClean="0">
                <a:solidFill>
                  <a:srgbClr val="00B0F0"/>
                </a:solidFill>
              </a:rPr>
              <a:t>Pp</a:t>
            </a:r>
            <a:endParaRPr lang="lt-LT" sz="8000" dirty="0" smtClean="0">
              <a:solidFill>
                <a:srgbClr val="00B0F0"/>
              </a:solidFill>
            </a:endParaRP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sz="8000" dirty="0" err="1" smtClean="0">
                <a:solidFill>
                  <a:srgbClr val="7030A0"/>
                </a:solidFill>
              </a:rPr>
              <a:t>Rr</a:t>
            </a:r>
            <a:r>
              <a:rPr lang="lt-LT" sz="8000" dirty="0" smtClean="0">
                <a:solidFill>
                  <a:srgbClr val="7030A0"/>
                </a:solidFill>
              </a:rPr>
              <a:t> </a:t>
            </a:r>
            <a:r>
              <a:rPr lang="lt-LT" sz="8000" dirty="0" smtClean="0"/>
              <a:t>      </a:t>
            </a:r>
            <a:r>
              <a:rPr lang="lt-LT" sz="8000" dirty="0" smtClean="0">
                <a:solidFill>
                  <a:srgbClr val="FF0000"/>
                </a:solidFill>
              </a:rPr>
              <a:t>Ss</a:t>
            </a:r>
            <a:r>
              <a:rPr lang="lt-LT" sz="8000" dirty="0" smtClean="0"/>
              <a:t>   </a:t>
            </a:r>
            <a:r>
              <a:rPr lang="lt-LT" sz="8000" dirty="0" err="1" smtClean="0">
                <a:solidFill>
                  <a:srgbClr val="FFFF00"/>
                </a:solidFill>
              </a:rPr>
              <a:t>Zz</a:t>
            </a:r>
            <a:endParaRPr lang="lt-LT" sz="8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lt-LT" sz="8000" dirty="0" smtClean="0"/>
              <a:t>       </a:t>
            </a:r>
            <a:r>
              <a:rPr lang="lt-LT" sz="8000" dirty="0" smtClean="0">
                <a:solidFill>
                  <a:srgbClr val="00B0F0"/>
                </a:solidFill>
              </a:rPr>
              <a:t>Šš</a:t>
            </a:r>
            <a:r>
              <a:rPr lang="lt-LT" sz="8000" dirty="0" smtClean="0"/>
              <a:t>     </a:t>
            </a:r>
            <a:r>
              <a:rPr lang="lt-LT" sz="8000" dirty="0" err="1" smtClean="0">
                <a:solidFill>
                  <a:srgbClr val="00B050"/>
                </a:solidFill>
              </a:rPr>
              <a:t>Tt</a:t>
            </a:r>
            <a:endParaRPr lang="lt-LT" sz="80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lt-LT" sz="8000" dirty="0" err="1" smtClean="0">
                <a:solidFill>
                  <a:schemeClr val="accent2"/>
                </a:solidFill>
              </a:rPr>
              <a:t>Uu</a:t>
            </a:r>
            <a:r>
              <a:rPr lang="lt-LT" sz="8000" dirty="0" smtClean="0"/>
              <a:t>     </a:t>
            </a:r>
            <a:r>
              <a:rPr lang="lt-LT" sz="8000" dirty="0" err="1" smtClean="0">
                <a:solidFill>
                  <a:srgbClr val="92D050"/>
                </a:solidFill>
              </a:rPr>
              <a:t>Vv</a:t>
            </a:r>
            <a:r>
              <a:rPr lang="lt-LT" sz="8000" dirty="0" smtClean="0"/>
              <a:t>   </a:t>
            </a:r>
            <a:r>
              <a:rPr lang="lt-LT" sz="8000" dirty="0" err="1" smtClean="0"/>
              <a:t>Žž</a:t>
            </a:r>
            <a:endParaRPr lang="lt-LT" sz="8000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8000" dirty="0" smtClean="0"/>
              <a:t>     </a:t>
            </a:r>
            <a:r>
              <a:rPr lang="lt-LT" sz="9600" dirty="0" smtClean="0"/>
              <a:t>ž</a:t>
            </a:r>
            <a:r>
              <a:rPr lang="lt-LT" sz="7200" dirty="0" smtClean="0"/>
              <a:t>ąsiukas</a:t>
            </a:r>
            <a:endParaRPr lang="lt-LT" sz="7200" dirty="0"/>
          </a:p>
        </p:txBody>
      </p:sp>
      <p:pic>
        <p:nvPicPr>
          <p:cNvPr id="4" name="Turinio vietos rezervavimo ženklas 3" descr="anciukas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059832" y="1772816"/>
            <a:ext cx="1991841" cy="3186946"/>
          </a:xfr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169</Words>
  <Application>Microsoft Office PowerPoint</Application>
  <PresentationFormat>Demonstracija ekrane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4" baseType="lpstr">
      <vt:lpstr>Erkeris</vt:lpstr>
      <vt:lpstr>Abėcėlė</vt:lpstr>
      <vt:lpstr>tikslai</vt:lpstr>
      <vt:lpstr>uždaviniai</vt:lpstr>
      <vt:lpstr>Pakartok  raides. Pasakyk  pirmą  žodžio  garsą. Perskaityk  žodį. Parašyk  pirmą žodžio  raidę  į sąsiuvinį. Perskaityk   skiemenis.  Iš dviejų skiemenų sudaryk žodį.</vt:lpstr>
      <vt:lpstr>Pakartokime  raides.  Parašyk pasirinktą vieną raidę į sąsiuvinį.</vt:lpstr>
      <vt:lpstr>Skaidrė 6</vt:lpstr>
      <vt:lpstr>Skaidrė 7</vt:lpstr>
      <vt:lpstr>Skaidrė 8</vt:lpstr>
      <vt:lpstr>     žąsiukas</vt:lpstr>
      <vt:lpstr>Ryklys </vt:lpstr>
      <vt:lpstr>bananas</vt:lpstr>
      <vt:lpstr>Jautis </vt:lpstr>
      <vt:lpstr>Drugelis </vt:lpstr>
      <vt:lpstr>cirkas</vt:lpstr>
      <vt:lpstr>Šuo </vt:lpstr>
      <vt:lpstr>katė</vt:lpstr>
      <vt:lpstr>Viščiukas </vt:lpstr>
      <vt:lpstr>Pelės </vt:lpstr>
      <vt:lpstr>Liūtas </vt:lpstr>
      <vt:lpstr>Tigras </vt:lpstr>
      <vt:lpstr>Išvardink raides</vt:lpstr>
      <vt:lpstr>Perskaityk   skiemenis.  Iš dviejų skiemenų sudaryk žodį.</vt:lpstr>
      <vt:lpstr>Skaidrė 23</vt:lpstr>
    </vt:vector>
  </TitlesOfParts>
  <Company>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Abėcėlė</dc:title>
  <dc:creator>namai</dc:creator>
  <cp:lastModifiedBy>GEDIMINAS</cp:lastModifiedBy>
  <cp:revision>13</cp:revision>
  <dcterms:created xsi:type="dcterms:W3CDTF">2011-10-02T11:54:31Z</dcterms:created>
  <dcterms:modified xsi:type="dcterms:W3CDTF">2013-05-07T10:05:35Z</dcterms:modified>
</cp:coreProperties>
</file>