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8" r:id="rId5"/>
    <p:sldId id="267" r:id="rId6"/>
    <p:sldId id="269" r:id="rId7"/>
    <p:sldId id="271" r:id="rId8"/>
    <p:sldId id="270" r:id="rId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00"/>
    <a:srgbClr val="009900"/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Be stiliaus, lentelės tinkleli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72" y="14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lt-LT" smtClean="0"/>
              <a:t>Spustelėkite piktogr. norėdami įtraukti pav.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990600"/>
            <a:ext cx="8610600" cy="2209800"/>
          </a:xfrm>
        </p:spPr>
        <p:txBody>
          <a:bodyPr>
            <a:noAutofit/>
          </a:bodyPr>
          <a:lstStyle/>
          <a:p>
            <a:pPr algn="ctr"/>
            <a:r>
              <a:rPr lang="lt-LT" sz="6600" dirty="0" smtClean="0">
                <a:latin typeface="Times New Roman" pitchFamily="18" charset="0"/>
                <a:cs typeface="Times New Roman" pitchFamily="18" charset="0"/>
              </a:rPr>
              <a:t>Priebalsių supanašėjimas</a:t>
            </a:r>
            <a:br>
              <a:rPr lang="lt-LT" sz="6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lt-LT" sz="6000" dirty="0">
                <a:solidFill>
                  <a:srgbClr val="FF0000"/>
                </a:solidFill>
              </a:rPr>
              <a:t>k</a:t>
            </a:r>
            <a:r>
              <a:rPr lang="lt-LT" sz="6000" dirty="0">
                <a:solidFill>
                  <a:prstClr val="black"/>
                </a:solidFill>
              </a:rPr>
              <a:t>-</a:t>
            </a:r>
            <a:r>
              <a:rPr lang="lt-LT" sz="6000" dirty="0">
                <a:solidFill>
                  <a:srgbClr val="0070C0"/>
                </a:solidFill>
              </a:rPr>
              <a:t>g</a:t>
            </a:r>
            <a:r>
              <a:rPr lang="lt-LT" sz="6000" dirty="0">
                <a:solidFill>
                  <a:prstClr val="black"/>
                </a:solidFill>
              </a:rPr>
              <a:t>, </a:t>
            </a:r>
            <a:r>
              <a:rPr lang="lt-LT" sz="6000" dirty="0">
                <a:solidFill>
                  <a:srgbClr val="FF0000"/>
                </a:solidFill>
              </a:rPr>
              <a:t>p</a:t>
            </a:r>
            <a:r>
              <a:rPr lang="lt-LT" sz="6000" dirty="0">
                <a:solidFill>
                  <a:prstClr val="black"/>
                </a:solidFill>
              </a:rPr>
              <a:t>-</a:t>
            </a:r>
            <a:r>
              <a:rPr lang="lt-LT" sz="6000" dirty="0">
                <a:solidFill>
                  <a:srgbClr val="0070C0"/>
                </a:solidFill>
              </a:rPr>
              <a:t>b</a:t>
            </a:r>
            <a:r>
              <a:rPr lang="lt-LT" sz="6000" dirty="0">
                <a:solidFill>
                  <a:prstClr val="black"/>
                </a:solidFill>
              </a:rPr>
              <a:t>, </a:t>
            </a:r>
            <a:r>
              <a:rPr lang="lt-LT" sz="6000" dirty="0">
                <a:solidFill>
                  <a:srgbClr val="FF0000"/>
                </a:solidFill>
              </a:rPr>
              <a:t>t</a:t>
            </a:r>
            <a:r>
              <a:rPr lang="lt-LT" sz="6000" dirty="0">
                <a:solidFill>
                  <a:prstClr val="black"/>
                </a:solidFill>
              </a:rPr>
              <a:t>-</a:t>
            </a:r>
            <a:r>
              <a:rPr lang="lt-LT" sz="6000" dirty="0">
                <a:solidFill>
                  <a:srgbClr val="0070C0"/>
                </a:solidFill>
              </a:rPr>
              <a:t>d</a:t>
            </a:r>
            <a:r>
              <a:rPr lang="lt-LT" sz="6000" dirty="0">
                <a:solidFill>
                  <a:prstClr val="black"/>
                </a:solidFill>
              </a:rPr>
              <a:t>, </a:t>
            </a:r>
            <a:r>
              <a:rPr lang="lt-LT" sz="6000" dirty="0">
                <a:solidFill>
                  <a:srgbClr val="FF0000"/>
                </a:solidFill>
              </a:rPr>
              <a:t>š</a:t>
            </a:r>
            <a:r>
              <a:rPr lang="lt-LT" sz="6000" dirty="0">
                <a:solidFill>
                  <a:prstClr val="black"/>
                </a:solidFill>
              </a:rPr>
              <a:t>-</a:t>
            </a:r>
            <a:r>
              <a:rPr lang="lt-LT" sz="6000" dirty="0">
                <a:solidFill>
                  <a:srgbClr val="0070C0"/>
                </a:solidFill>
              </a:rPr>
              <a:t>ž</a:t>
            </a:r>
            <a:r>
              <a:rPr lang="lt-LT" sz="6000" dirty="0">
                <a:solidFill>
                  <a:prstClr val="black"/>
                </a:solidFill>
              </a:rPr>
              <a:t>, </a:t>
            </a:r>
            <a:r>
              <a:rPr lang="lt-LT" sz="6000" dirty="0">
                <a:solidFill>
                  <a:srgbClr val="FF0000"/>
                </a:solidFill>
              </a:rPr>
              <a:t>s</a:t>
            </a:r>
            <a:r>
              <a:rPr lang="lt-LT" sz="6000" dirty="0">
                <a:solidFill>
                  <a:prstClr val="black"/>
                </a:solidFill>
              </a:rPr>
              <a:t>-</a:t>
            </a:r>
            <a:r>
              <a:rPr lang="lt-LT" sz="6000" dirty="0">
                <a:solidFill>
                  <a:srgbClr val="0070C0"/>
                </a:solidFill>
              </a:rPr>
              <a:t>z</a:t>
            </a:r>
            <a:endParaRPr lang="en-US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3657600"/>
            <a:ext cx="7117180" cy="1981200"/>
          </a:xfrm>
        </p:spPr>
        <p:txBody>
          <a:bodyPr>
            <a:normAutofit/>
          </a:bodyPr>
          <a:lstStyle/>
          <a:p>
            <a:pPr algn="ctr"/>
            <a:r>
              <a:rPr lang="lt-LT" smtClean="0"/>
              <a:t>KARTOJIMAS</a:t>
            </a:r>
          </a:p>
          <a:p>
            <a:pPr algn="ctr"/>
            <a:endParaRPr lang="lt-LT" dirty="0" smtClean="0"/>
          </a:p>
          <a:p>
            <a:pPr lvl="0" algn="ctr">
              <a:buClr>
                <a:prstClr val="black">
                  <a:lumMod val="75000"/>
                  <a:lumOff val="25000"/>
                </a:prstClr>
              </a:buClr>
            </a:pPr>
            <a:r>
              <a:rPr lang="lt-LT" dirty="0">
                <a:solidFill>
                  <a:prstClr val="black">
                    <a:lumMod val="75000"/>
                    <a:lumOff val="25000"/>
                  </a:prstClr>
                </a:solidFill>
              </a:rPr>
              <a:t>Parengė Panevėžio r. Naujamiesčio </a:t>
            </a:r>
            <a:r>
              <a:rPr lang="lt-LT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vid</a:t>
            </a:r>
            <a:r>
              <a:rPr lang="lt-LT" dirty="0">
                <a:solidFill>
                  <a:prstClr val="black">
                    <a:lumMod val="75000"/>
                    <a:lumOff val="25000"/>
                  </a:prstClr>
                </a:solidFill>
              </a:rPr>
              <a:t>. m-klos </a:t>
            </a:r>
          </a:p>
          <a:p>
            <a:pPr lvl="0" algn="ctr">
              <a:buClr>
                <a:prstClr val="black">
                  <a:lumMod val="75000"/>
                  <a:lumOff val="25000"/>
                </a:prstClr>
              </a:buClr>
            </a:pPr>
            <a:r>
              <a:rPr lang="lt-LT" dirty="0">
                <a:solidFill>
                  <a:prstClr val="black">
                    <a:lumMod val="75000"/>
                    <a:lumOff val="25000"/>
                  </a:prstClr>
                </a:solidFill>
              </a:rPr>
              <a:t>vyr. logopedė, specialioji pedagogė Ingrida </a:t>
            </a:r>
            <a:r>
              <a:rPr lang="lt-LT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Švanė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762000"/>
            <a:ext cx="7620000" cy="53340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lt-LT" sz="2200" dirty="0" smtClean="0"/>
              <a:t>Neapdairus vagis, o gal žvėris, sekliams palieką kokią žymę?</a:t>
            </a:r>
          </a:p>
          <a:p>
            <a:pPr>
              <a:buNone/>
            </a:pPr>
            <a:endParaRPr lang="lt-LT" dirty="0" smtClean="0"/>
          </a:p>
          <a:p>
            <a:pPr>
              <a:buNone/>
            </a:pPr>
            <a:endParaRPr lang="lt-LT" dirty="0" smtClean="0"/>
          </a:p>
          <a:p>
            <a:pPr>
              <a:buNone/>
            </a:pPr>
            <a:endParaRPr lang="lt-LT" dirty="0" smtClean="0"/>
          </a:p>
          <a:p>
            <a:pPr>
              <a:buNone/>
            </a:pPr>
            <a:endParaRPr lang="lt-LT" dirty="0" smtClean="0"/>
          </a:p>
          <a:p>
            <a:pPr>
              <a:buNone/>
            </a:pPr>
            <a:endParaRPr lang="lt-LT" dirty="0" smtClean="0"/>
          </a:p>
          <a:p>
            <a:pPr algn="ctr">
              <a:buNone/>
            </a:pPr>
            <a:endParaRPr lang="lt-LT" sz="7200" dirty="0"/>
          </a:p>
          <a:p>
            <a:pPr algn="ctr">
              <a:buNone/>
            </a:pPr>
            <a:r>
              <a:rPr lang="lt-LT" sz="7200" dirty="0" smtClean="0"/>
              <a:t>pė</a:t>
            </a:r>
            <a:r>
              <a:rPr lang="lt-LT" sz="7200" dirty="0" smtClean="0">
                <a:solidFill>
                  <a:srgbClr val="0070C0"/>
                </a:solidFill>
              </a:rPr>
              <a:t>d</a:t>
            </a:r>
            <a:r>
              <a:rPr lang="lt-LT" sz="7200" dirty="0" smtClean="0"/>
              <a:t>sakus                      </a:t>
            </a:r>
            <a:r>
              <a:rPr lang="lt-LT" sz="7200" dirty="0" smtClean="0">
                <a:solidFill>
                  <a:srgbClr val="FF0000"/>
                </a:solidFill>
              </a:rPr>
              <a:t> </a:t>
            </a:r>
            <a:endParaRPr lang="en-US" sz="72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" y="1905000"/>
            <a:ext cx="38862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05000"/>
            <a:ext cx="3657600" cy="281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Autofit/>
          </a:bodyPr>
          <a:lstStyle/>
          <a:p>
            <a:pPr algn="ctr"/>
            <a:r>
              <a:rPr lang="lt-LT" sz="2800" dirty="0" smtClean="0">
                <a:latin typeface="Times New Roman" pitchFamily="18" charset="0"/>
                <a:cs typeface="Times New Roman" pitchFamily="18" charset="0"/>
              </a:rPr>
              <a:t>Su </a:t>
            </a:r>
            <a:r>
              <a:rPr lang="lt-LT" sz="2800" dirty="0" smtClean="0">
                <a:latin typeface="Times New Roman" pitchFamily="18" charset="0"/>
                <a:cs typeface="Times New Roman" pitchFamily="18" charset="0"/>
              </a:rPr>
              <a:t>pateiktai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lt-LT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800" dirty="0" smtClean="0">
                <a:latin typeface="Times New Roman" pitchFamily="18" charset="0"/>
                <a:cs typeface="Times New Roman" pitchFamily="18" charset="0"/>
              </a:rPr>
              <a:t>paveikslėliais sugalvok veiksmažodžių bendratis taip, kad žodžiai turėtų tau žinomus </a:t>
            </a:r>
            <a:r>
              <a:rPr lang="lt-LT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supanašėjusius priebalsius</a:t>
            </a:r>
            <a:r>
              <a:rPr lang="lt-LT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5181600"/>
          </a:xfrm>
        </p:spPr>
        <p:txBody>
          <a:bodyPr numCol="1">
            <a:normAutofit fontScale="92500" lnSpcReduction="20000"/>
          </a:bodyPr>
          <a:lstStyle/>
          <a:p>
            <a:pPr marL="0" indent="0">
              <a:buNone/>
            </a:pPr>
            <a:endParaRPr lang="lt-LT" dirty="0" smtClean="0"/>
          </a:p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endParaRPr lang="lt-LT" dirty="0" smtClean="0"/>
          </a:p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endParaRPr lang="lt-LT" dirty="0" smtClean="0"/>
          </a:p>
          <a:p>
            <a:pPr marL="0" indent="0">
              <a:buNone/>
            </a:pPr>
            <a:r>
              <a:rPr lang="lt-LT" dirty="0" smtClean="0"/>
              <a:t>   Ką veikti?                 Ką veikti?                Ką veikti?                 Ką veikti?</a:t>
            </a:r>
          </a:p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r>
              <a:rPr lang="lt-LT" dirty="0" smtClean="0"/>
              <a:t>    ...................        ....................        .....................      .......................</a:t>
            </a:r>
          </a:p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endParaRPr lang="lt-LT" dirty="0" smtClean="0"/>
          </a:p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endParaRPr lang="lt-LT" dirty="0" smtClean="0"/>
          </a:p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r>
              <a:rPr lang="lt-LT" dirty="0" smtClean="0"/>
              <a:t>        Ką veikti?           Ką veikti?                Ką veikti?                Ką veikti?</a:t>
            </a:r>
          </a:p>
          <a:p>
            <a:pPr marL="0" indent="0">
              <a:buNone/>
            </a:pPr>
            <a:r>
              <a:rPr lang="lt-LT" dirty="0" smtClean="0"/>
              <a:t>      ....................     ......................      ......................      ......................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1752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41060"/>
            <a:ext cx="1676400" cy="1583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69067"/>
            <a:ext cx="1600200" cy="1555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41060"/>
            <a:ext cx="1533525" cy="160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67200"/>
            <a:ext cx="182880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1" y="4300539"/>
            <a:ext cx="1752599" cy="154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283869"/>
            <a:ext cx="1676400" cy="1547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267200"/>
            <a:ext cx="1780322" cy="1447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/>
          <a:lstStyle/>
          <a:p>
            <a:pPr algn="ctr"/>
            <a:r>
              <a:rPr lang="lt-LT" sz="2400" dirty="0" smtClean="0"/>
              <a:t>Perskaityk sakinius. </a:t>
            </a:r>
            <a:br>
              <a:rPr lang="lt-LT" sz="2400" dirty="0" smtClean="0"/>
            </a:br>
            <a:r>
              <a:rPr lang="lt-LT" sz="2400" dirty="0" smtClean="0"/>
              <a:t>Kurios raidės nereikalingos? Kodėl?</a:t>
            </a:r>
            <a:endParaRPr lang="lt-LT" sz="2400" dirty="0"/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371600"/>
            <a:ext cx="8686800" cy="4724400"/>
          </a:xfrm>
        </p:spPr>
      </p:pic>
    </p:spTree>
    <p:extLst>
      <p:ext uri="{BB962C8B-B14F-4D97-AF65-F5344CB8AC3E}">
        <p14:creationId xmlns:p14="http://schemas.microsoft.com/office/powerpoint/2010/main" xmlns="" val="200484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125113" cy="924475"/>
          </a:xfrm>
        </p:spPr>
        <p:txBody>
          <a:bodyPr/>
          <a:lstStyle/>
          <a:p>
            <a:r>
              <a:rPr lang="lt-LT" sz="5400" dirty="0">
                <a:solidFill>
                  <a:prstClr val="black"/>
                </a:solidFill>
              </a:rPr>
              <a:t>Ištaisyk </a:t>
            </a:r>
            <a:r>
              <a:rPr lang="lt-LT" sz="5400" u="sng" dirty="0">
                <a:solidFill>
                  <a:srgbClr val="C00000"/>
                </a:solidFill>
              </a:rPr>
              <a:t>klaidas</a:t>
            </a:r>
            <a:endParaRPr lang="en-US" dirty="0"/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524000"/>
            <a:ext cx="8763000" cy="4800600"/>
          </a:xfr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9570"/>
            <a:ext cx="14446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90600" y="0"/>
            <a:ext cx="7125113" cy="924475"/>
          </a:xfrm>
        </p:spPr>
        <p:txBody>
          <a:bodyPr/>
          <a:lstStyle/>
          <a:p>
            <a:pPr algn="ctr"/>
            <a:r>
              <a:rPr lang="lt-LT" dirty="0" smtClean="0"/>
              <a:t>DARBAS GRUPĖSE</a:t>
            </a:r>
            <a:endParaRPr lang="lt-L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752600" cy="1600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33400" y="1295400"/>
            <a:ext cx="8305799" cy="5333999"/>
          </a:xfrm>
        </p:spPr>
        <p:txBody>
          <a:bodyPr/>
          <a:lstStyle/>
          <a:p>
            <a:pPr marL="0" indent="0">
              <a:buNone/>
            </a:pPr>
            <a:r>
              <a:rPr lang="lt-LT" sz="2800" dirty="0" smtClean="0"/>
              <a:t>Kryžiažodyje yra užšifruoti </a:t>
            </a:r>
            <a:r>
              <a:rPr lang="lt-LT" sz="2800" u="sng" dirty="0" smtClean="0"/>
              <a:t>20 žodžių </a:t>
            </a:r>
            <a:r>
              <a:rPr lang="lt-LT" sz="2800" dirty="0" smtClean="0"/>
              <a:t>su supanašėjusiais priebalsiais. Jūs turite:</a:t>
            </a:r>
          </a:p>
          <a:p>
            <a:r>
              <a:rPr lang="lt-LT" sz="2800" dirty="0" smtClean="0"/>
              <a:t>Kuo greičiau </a:t>
            </a:r>
            <a:r>
              <a:rPr lang="lt-LT" sz="2800" u="sng" dirty="0" smtClean="0"/>
              <a:t>surasti </a:t>
            </a:r>
            <a:r>
              <a:rPr lang="lt-LT" sz="2800" dirty="0" smtClean="0"/>
              <a:t>užšifruotus žodžius;</a:t>
            </a:r>
          </a:p>
          <a:p>
            <a:r>
              <a:rPr lang="lt-LT" sz="2800" dirty="0" smtClean="0"/>
              <a:t>Surastus žodžius </a:t>
            </a:r>
            <a:r>
              <a:rPr lang="lt-LT" sz="2800" u="sng" dirty="0" smtClean="0"/>
              <a:t>teisingai </a:t>
            </a:r>
            <a:r>
              <a:rPr lang="lt-LT" sz="2800" dirty="0" smtClean="0"/>
              <a:t>parašyti prie atitinkamų senių besmegenių;</a:t>
            </a:r>
          </a:p>
          <a:p>
            <a:r>
              <a:rPr lang="lt-LT" sz="2800" dirty="0" smtClean="0"/>
              <a:t>Surastiems žodžiams parašyti </a:t>
            </a:r>
            <a:r>
              <a:rPr lang="lt-LT" sz="2800" u="sng" dirty="0" smtClean="0"/>
              <a:t>pasitikrinamąjį žodį</a:t>
            </a:r>
            <a:r>
              <a:rPr lang="lt-LT" sz="2800" dirty="0" smtClean="0"/>
              <a:t>, pvz.: žen</a:t>
            </a:r>
            <a:r>
              <a:rPr lang="lt-LT" sz="2800" dirty="0" smtClean="0">
                <a:solidFill>
                  <a:srgbClr val="FF0000"/>
                </a:solidFill>
              </a:rPr>
              <a:t>g</a:t>
            </a:r>
            <a:r>
              <a:rPr lang="lt-LT" sz="2800" dirty="0" smtClean="0"/>
              <a:t>ti – žen</a:t>
            </a:r>
            <a:r>
              <a:rPr lang="lt-LT" sz="2800" dirty="0" smtClean="0">
                <a:solidFill>
                  <a:srgbClr val="FF0000"/>
                </a:solidFill>
              </a:rPr>
              <a:t>g</a:t>
            </a:r>
            <a:r>
              <a:rPr lang="lt-LT" sz="2800" dirty="0" smtClean="0"/>
              <a:t>ė.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xmlns="" val="408479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49156" y="152400"/>
            <a:ext cx="8410574" cy="924475"/>
          </a:xfrm>
        </p:spPr>
        <p:txBody>
          <a:bodyPr/>
          <a:lstStyle/>
          <a:p>
            <a:pPr algn="ctr"/>
            <a:r>
              <a:rPr lang="lt-LT" sz="2400" dirty="0" smtClean="0"/>
              <a:t>Surastus žodžius parašyk prie atitinkamų besmegenių. </a:t>
            </a:r>
            <a:br>
              <a:rPr lang="lt-LT" sz="2400" dirty="0" smtClean="0"/>
            </a:br>
            <a:r>
              <a:rPr lang="lt-LT" sz="2400" dirty="0" smtClean="0"/>
              <a:t>Surastam žodžiui parašyk </a:t>
            </a:r>
            <a:r>
              <a:rPr lang="lt-LT" sz="2400" u="sng" dirty="0" smtClean="0"/>
              <a:t>patikrinamąjį žodį</a:t>
            </a:r>
            <a:r>
              <a:rPr lang="lt-LT" sz="2400" dirty="0" smtClean="0"/>
              <a:t>.</a:t>
            </a:r>
            <a:endParaRPr lang="lt-LT" sz="24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822039"/>
          </a:xfrm>
        </p:spPr>
        <p:txBody>
          <a:bodyPr/>
          <a:lstStyle/>
          <a:p>
            <a:r>
              <a:rPr lang="lt-LT" dirty="0" smtClean="0"/>
              <a:t>                  </a:t>
            </a:r>
            <a:endParaRPr lang="lt-L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0330" y="4173762"/>
            <a:ext cx="1847850" cy="199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7999" y="4193096"/>
            <a:ext cx="1857375" cy="199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0329" y="1895474"/>
            <a:ext cx="1872871" cy="2066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895475"/>
            <a:ext cx="1857375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18180" y="1676400"/>
            <a:ext cx="2107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i="1" dirty="0" smtClean="0"/>
              <a:t>lėkdavo </a:t>
            </a:r>
            <a:r>
              <a:rPr lang="lt-LT" i="1" smtClean="0"/>
              <a:t>–lėkė</a:t>
            </a:r>
            <a:endParaRPr lang="lt-LT" i="1" dirty="0" smtClean="0"/>
          </a:p>
          <a:p>
            <a:pPr algn="ctr"/>
            <a:r>
              <a:rPr lang="lt-LT" dirty="0" smtClean="0"/>
              <a:t>................................................................................................................................................................</a:t>
            </a:r>
            <a:endParaRPr lang="lt-LT" dirty="0"/>
          </a:p>
        </p:txBody>
      </p:sp>
      <p:sp>
        <p:nvSpPr>
          <p:cNvPr id="7" name="TextBox 6"/>
          <p:cNvSpPr txBox="1"/>
          <p:nvPr/>
        </p:nvSpPr>
        <p:spPr>
          <a:xfrm>
            <a:off x="2752299" y="4193096"/>
            <a:ext cx="20733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................................................................................................................................................................................</a:t>
            </a:r>
            <a:endParaRPr lang="lt-LT" dirty="0"/>
          </a:p>
        </p:txBody>
      </p:sp>
      <p:sp>
        <p:nvSpPr>
          <p:cNvPr id="8" name="TextBox 7"/>
          <p:cNvSpPr txBox="1"/>
          <p:nvPr/>
        </p:nvSpPr>
        <p:spPr>
          <a:xfrm>
            <a:off x="4800599" y="1680877"/>
            <a:ext cx="20573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................................................................................................................................................................................ </a:t>
            </a:r>
            <a:endParaRPr lang="lt-LT" dirty="0"/>
          </a:p>
        </p:txBody>
      </p:sp>
      <p:sp>
        <p:nvSpPr>
          <p:cNvPr id="9" name="TextBox 8"/>
          <p:cNvSpPr txBox="1"/>
          <p:nvPr/>
        </p:nvSpPr>
        <p:spPr>
          <a:xfrm>
            <a:off x="4825621" y="4173762"/>
            <a:ext cx="20323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dirty="0" smtClean="0"/>
              <a:t>................................................................................................................................................................................</a:t>
            </a:r>
            <a:endParaRPr lang="lt-LT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3200400"/>
            <a:ext cx="12954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400" b="1" dirty="0" smtClean="0">
                <a:solidFill>
                  <a:srgbClr val="FF0000"/>
                </a:solidFill>
              </a:rPr>
              <a:t>k</a:t>
            </a:r>
            <a:r>
              <a:rPr lang="lt-LT" sz="4400" b="1" dirty="0" smtClean="0"/>
              <a:t>-</a:t>
            </a:r>
            <a:r>
              <a:rPr lang="lt-LT" sz="4400" b="1" dirty="0" smtClean="0">
                <a:solidFill>
                  <a:srgbClr val="0070C0"/>
                </a:solidFill>
              </a:rPr>
              <a:t>g</a:t>
            </a:r>
            <a:endParaRPr lang="lt-LT" sz="4400" b="1" dirty="0">
              <a:solidFill>
                <a:srgbClr val="0070C0"/>
              </a:solidFill>
            </a:endParaRPr>
          </a:p>
          <a:p>
            <a:pPr algn="ctr"/>
            <a:endParaRPr lang="lt-LT" dirty="0"/>
          </a:p>
        </p:txBody>
      </p:sp>
      <p:sp>
        <p:nvSpPr>
          <p:cNvPr id="5" name="TextBox 4"/>
          <p:cNvSpPr txBox="1"/>
          <p:nvPr/>
        </p:nvSpPr>
        <p:spPr>
          <a:xfrm>
            <a:off x="7042246" y="3188877"/>
            <a:ext cx="170497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000" b="1" dirty="0" smtClean="0">
                <a:solidFill>
                  <a:srgbClr val="FF0000"/>
                </a:solidFill>
              </a:rPr>
              <a:t>š</a:t>
            </a:r>
            <a:r>
              <a:rPr lang="lt-LT" sz="4000" b="1" dirty="0" smtClean="0"/>
              <a:t>-</a:t>
            </a:r>
            <a:r>
              <a:rPr lang="lt-LT" sz="4000" b="1" dirty="0" smtClean="0">
                <a:solidFill>
                  <a:srgbClr val="0070C0"/>
                </a:solidFill>
              </a:rPr>
              <a:t>ž</a:t>
            </a:r>
            <a:endParaRPr lang="lt-LT" sz="4000" b="1" dirty="0">
              <a:solidFill>
                <a:srgbClr val="0070C0"/>
              </a:solidFill>
            </a:endParaRPr>
          </a:p>
          <a:p>
            <a:pPr algn="ctr"/>
            <a:endParaRPr lang="lt-LT" dirty="0"/>
          </a:p>
        </p:txBody>
      </p:sp>
      <p:sp>
        <p:nvSpPr>
          <p:cNvPr id="10" name="TextBox 9"/>
          <p:cNvSpPr txBox="1"/>
          <p:nvPr/>
        </p:nvSpPr>
        <p:spPr>
          <a:xfrm>
            <a:off x="870329" y="5466423"/>
            <a:ext cx="1524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400" b="1" dirty="0" smtClean="0">
                <a:solidFill>
                  <a:srgbClr val="FF0000"/>
                </a:solidFill>
              </a:rPr>
              <a:t>p</a:t>
            </a:r>
            <a:r>
              <a:rPr lang="lt-LT" sz="4400" b="1" dirty="0" smtClean="0"/>
              <a:t>-</a:t>
            </a:r>
            <a:r>
              <a:rPr lang="lt-LT" sz="4400" b="1" dirty="0" smtClean="0">
                <a:solidFill>
                  <a:srgbClr val="0070C0"/>
                </a:solidFill>
              </a:rPr>
              <a:t>b</a:t>
            </a:r>
            <a:endParaRPr lang="lt-LT" sz="4400" b="1" dirty="0">
              <a:solidFill>
                <a:srgbClr val="0070C0"/>
              </a:solidFill>
            </a:endParaRPr>
          </a:p>
          <a:p>
            <a:endParaRPr lang="lt-LT" dirty="0"/>
          </a:p>
        </p:txBody>
      </p:sp>
      <p:sp>
        <p:nvSpPr>
          <p:cNvPr id="12" name="TextBox 11"/>
          <p:cNvSpPr txBox="1"/>
          <p:nvPr/>
        </p:nvSpPr>
        <p:spPr>
          <a:xfrm>
            <a:off x="7239000" y="5485757"/>
            <a:ext cx="12954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400" b="1" dirty="0">
                <a:solidFill>
                  <a:srgbClr val="FF0000"/>
                </a:solidFill>
              </a:rPr>
              <a:t>s</a:t>
            </a:r>
            <a:r>
              <a:rPr lang="lt-LT" sz="4400" b="1" dirty="0" smtClean="0"/>
              <a:t>-</a:t>
            </a:r>
            <a:r>
              <a:rPr lang="lt-LT" sz="4400" b="1" dirty="0" smtClean="0">
                <a:solidFill>
                  <a:srgbClr val="0070C0"/>
                </a:solidFill>
              </a:rPr>
              <a:t>z</a:t>
            </a:r>
            <a:endParaRPr lang="lt-LT" sz="4400" b="1" dirty="0">
              <a:solidFill>
                <a:srgbClr val="0070C0"/>
              </a:solidFill>
            </a:endParaRP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xmlns="" val="362241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urinio vietos rezervavimo ženkla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98893755"/>
              </p:ext>
            </p:extLst>
          </p:nvPr>
        </p:nvGraphicFramePr>
        <p:xfrm>
          <a:off x="990600" y="152400"/>
          <a:ext cx="7124700" cy="594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4980"/>
                <a:gridCol w="474980"/>
                <a:gridCol w="474980"/>
                <a:gridCol w="474980"/>
                <a:gridCol w="474980"/>
                <a:gridCol w="474980"/>
                <a:gridCol w="474980"/>
                <a:gridCol w="474980"/>
                <a:gridCol w="474980"/>
                <a:gridCol w="474980"/>
                <a:gridCol w="474980"/>
                <a:gridCol w="474980"/>
                <a:gridCol w="472440"/>
                <a:gridCol w="477520"/>
                <a:gridCol w="474980"/>
              </a:tblGrid>
              <a:tr h="294640"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endParaRPr lang="lt-LT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/>
                        <a:t>č</a:t>
                      </a:r>
                      <a:endParaRPr lang="lt-LT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/>
                        <a:t>ą</a:t>
                      </a:r>
                      <a:endParaRPr lang="lt-LT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/>
                        <a:t>ą</a:t>
                      </a:r>
                      <a:endParaRPr lang="lt-LT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/>
                        <a:t>į</a:t>
                      </a:r>
                      <a:endParaRPr lang="lt-LT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rgbClr val="FF0000"/>
                          </a:solidFill>
                        </a:rPr>
                        <a:t>d</a:t>
                      </a:r>
                      <a:endParaRPr lang="lt-LT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/>
                        <a:t>ū</a:t>
                      </a:r>
                      <a:endParaRPr lang="lt-LT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/>
                        <a:t>h</a:t>
                      </a:r>
                      <a:endParaRPr lang="lt-LT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rgbClr val="FF0000"/>
                          </a:solidFill>
                        </a:rPr>
                        <a:t>u</a:t>
                      </a:r>
                      <a:endParaRPr lang="lt-LT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/>
                        <a:t>a</a:t>
                      </a:r>
                      <a:endParaRPr lang="lt-LT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lt-LT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/>
                        <a:t>h</a:t>
                      </a:r>
                      <a:endParaRPr lang="lt-LT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/>
                        <a:t>y</a:t>
                      </a:r>
                      <a:endParaRPr lang="lt-LT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rgbClr val="FF0000"/>
                          </a:solidFill>
                        </a:rPr>
                        <a:t>k</a:t>
                      </a:r>
                      <a:endParaRPr lang="lt-LT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/>
                        <a:t>i</a:t>
                      </a:r>
                      <a:endParaRPr lang="lt-LT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/>
                        <a:t>b</a:t>
                      </a:r>
                      <a:endParaRPr lang="lt-LT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endParaRPr lang="lt-LT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/>
                        <a:t>n</a:t>
                      </a:r>
                      <a:endParaRPr lang="lt-LT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/>
                        <a:t>i</a:t>
                      </a:r>
                      <a:endParaRPr lang="lt-LT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/>
                        <a:t>g</a:t>
                      </a:r>
                      <a:endParaRPr lang="lt-LT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/>
                        <a:t>t</a:t>
                      </a:r>
                      <a:endParaRPr lang="lt-LT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/>
                        <a:t>i</a:t>
                      </a:r>
                      <a:endParaRPr lang="lt-LT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ž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/>
                        <a:t>m</a:t>
                      </a:r>
                      <a:endParaRPr lang="lt-LT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/>
                        <a:t>e</a:t>
                      </a:r>
                      <a:endParaRPr lang="lt-LT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000" b="1" dirty="0" smtClean="0">
                          <a:solidFill>
                            <a:srgbClr val="FF0000"/>
                          </a:solidFill>
                        </a:rPr>
                        <a:t>u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/>
                        <a:t>ą</a:t>
                      </a:r>
                      <a:endParaRPr lang="lt-LT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/>
                        <a:t>į</a:t>
                      </a:r>
                      <a:endParaRPr lang="lt-LT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/>
                        <a:t>r</a:t>
                      </a:r>
                      <a:endParaRPr lang="lt-LT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/>
                        <a:t>ė</a:t>
                      </a:r>
                      <a:endParaRPr lang="lt-LT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  <a:endParaRPr lang="lt-LT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/>
                        <a:t>i</a:t>
                      </a:r>
                      <a:endParaRPr lang="lt-LT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/>
                        <a:t>š</a:t>
                      </a:r>
                      <a:endParaRPr lang="lt-LT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/>
                        <a:t>ž</a:t>
                      </a:r>
                      <a:endParaRPr lang="lt-LT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  <a:endParaRPr lang="lt-LT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/>
                        <a:t>ę</a:t>
                      </a:r>
                      <a:endParaRPr lang="lt-LT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/>
                        <a:t>b</a:t>
                      </a:r>
                      <a:endParaRPr lang="lt-LT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/>
                        <a:t>ę</a:t>
                      </a:r>
                      <a:endParaRPr lang="lt-LT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/>
                        <a:t>i</a:t>
                      </a:r>
                      <a:endParaRPr lang="lt-LT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rgbClr val="FF0000"/>
                          </a:solidFill>
                        </a:rPr>
                        <a:t>r</a:t>
                      </a:r>
                      <a:endParaRPr lang="lt-LT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/>
                        <a:t>r</a:t>
                      </a:r>
                      <a:endParaRPr lang="lt-LT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/>
                        <a:t>t</a:t>
                      </a:r>
                      <a:endParaRPr lang="lt-LT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/>
                        <a:t>m</a:t>
                      </a:r>
                      <a:endParaRPr lang="lt-LT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/>
                        <a:t>ė</a:t>
                      </a:r>
                      <a:endParaRPr lang="lt-LT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/>
                        <a:t>ą</a:t>
                      </a:r>
                      <a:endParaRPr lang="lt-LT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/>
                        <a:t>t</a:t>
                      </a:r>
                      <a:endParaRPr lang="lt-LT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/>
                        <a:t>ą</a:t>
                      </a:r>
                      <a:endParaRPr lang="lt-LT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/>
                        <a:t>p</a:t>
                      </a:r>
                      <a:endParaRPr lang="lt-LT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endParaRPr lang="lt-LT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ū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/>
                        <a:t>š</a:t>
                      </a:r>
                      <a:endParaRPr lang="lt-LT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/>
                        <a:t>i</a:t>
                      </a:r>
                      <a:endParaRPr lang="lt-LT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/>
                        <a:t>i</a:t>
                      </a:r>
                      <a:endParaRPr lang="lt-LT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/>
                        <a:t>k</a:t>
                      </a:r>
                      <a:endParaRPr lang="lt-LT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/>
                        <a:t>h</a:t>
                      </a:r>
                      <a:endParaRPr lang="lt-LT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/>
                        <a:t>u</a:t>
                      </a:r>
                      <a:endParaRPr lang="lt-LT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/>
                        <a:t>h</a:t>
                      </a:r>
                      <a:endParaRPr lang="lt-LT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/>
                        <a:t>d</a:t>
                      </a:r>
                      <a:endParaRPr lang="lt-LT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rgbClr val="FF0000"/>
                          </a:solidFill>
                        </a:rPr>
                        <a:t>d</a:t>
                      </a:r>
                      <a:endParaRPr lang="lt-LT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/>
                        <a:t>y</a:t>
                      </a:r>
                      <a:endParaRPr lang="lt-LT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/>
                        <a:t>g</a:t>
                      </a:r>
                      <a:endParaRPr lang="lt-LT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/>
                        <a:t>d</a:t>
                      </a:r>
                      <a:endParaRPr lang="lt-LT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/>
                        <a:t>a</a:t>
                      </a:r>
                      <a:endParaRPr lang="lt-LT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/>
                        <a:t>v</a:t>
                      </a:r>
                      <a:endParaRPr lang="lt-LT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/>
                        <a:t>o</a:t>
                      </a:r>
                      <a:endParaRPr lang="lt-LT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/>
                        <a:t>o</a:t>
                      </a:r>
                      <a:endParaRPr lang="lt-LT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š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rgbClr val="FF0000"/>
                          </a:solidFill>
                        </a:rPr>
                        <a:t>d</a:t>
                      </a:r>
                      <a:endParaRPr lang="lt-LT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/>
                        <a:t>a</a:t>
                      </a:r>
                      <a:endParaRPr lang="lt-LT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  <a:endParaRPr lang="lt-LT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/>
                        <a:t>t</a:t>
                      </a:r>
                      <a:endParaRPr lang="lt-LT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/>
                        <a:t>a</a:t>
                      </a:r>
                      <a:endParaRPr lang="lt-LT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rgbClr val="FF0000"/>
                          </a:solidFill>
                        </a:rPr>
                        <a:t>z</a:t>
                      </a:r>
                      <a:endParaRPr lang="lt-LT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/>
                        <a:t>ė</a:t>
                      </a:r>
                      <a:endParaRPr lang="lt-LT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/>
                        <a:t>h</a:t>
                      </a:r>
                      <a:endParaRPr lang="lt-LT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endParaRPr lang="lt-LT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ė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/>
                        <a:t>v</a:t>
                      </a:r>
                      <a:endParaRPr lang="lt-LT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/>
                        <a:t>ū</a:t>
                      </a:r>
                      <a:endParaRPr lang="lt-LT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/>
                        <a:t>i</a:t>
                      </a:r>
                      <a:endParaRPr lang="lt-LT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/>
                        <a:t>v</a:t>
                      </a:r>
                      <a:endParaRPr lang="lt-LT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/>
                        <a:t>y</a:t>
                      </a:r>
                      <a:endParaRPr lang="lt-LT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/>
                        <a:t>s</a:t>
                      </a:r>
                      <a:endParaRPr lang="lt-LT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/>
                        <a:t>h</a:t>
                      </a:r>
                      <a:endParaRPr lang="lt-LT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/>
                        <a:t>e</a:t>
                      </a:r>
                      <a:endParaRPr lang="lt-LT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u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/>
                        <a:t>o</a:t>
                      </a:r>
                      <a:endParaRPr lang="lt-LT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/>
                        <a:t>ž</a:t>
                      </a:r>
                      <a:endParaRPr lang="lt-LT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/>
                        <a:t>h</a:t>
                      </a:r>
                      <a:endParaRPr lang="lt-LT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/>
                        <a:t>o</a:t>
                      </a:r>
                      <a:endParaRPr lang="lt-LT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/>
                        <a:t>z</a:t>
                      </a:r>
                      <a:endParaRPr lang="lt-LT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/>
                        <a:t>ą</a:t>
                      </a:r>
                      <a:endParaRPr lang="lt-LT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/>
                        <a:t>į</a:t>
                      </a:r>
                      <a:endParaRPr lang="lt-LT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/>
                        <a:t>g</a:t>
                      </a:r>
                      <a:endParaRPr lang="lt-LT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/>
                        <a:t>ą</a:t>
                      </a:r>
                      <a:endParaRPr lang="lt-LT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/>
                        <a:t>t</a:t>
                      </a:r>
                      <a:endParaRPr lang="lt-LT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/>
                        <a:t>h</a:t>
                      </a:r>
                      <a:endParaRPr lang="lt-LT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/>
                        <a:t>į</a:t>
                      </a:r>
                      <a:endParaRPr lang="lt-LT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/>
                        <a:t>t</a:t>
                      </a:r>
                      <a:endParaRPr lang="lt-LT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/>
                        <a:t>h</a:t>
                      </a:r>
                      <a:endParaRPr lang="lt-LT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/>
                        <a:t>ą</a:t>
                      </a:r>
                      <a:endParaRPr lang="lt-LT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/>
                        <a:t>z</a:t>
                      </a:r>
                      <a:endParaRPr lang="lt-LT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š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/>
                        <a:t>h</a:t>
                      </a:r>
                      <a:endParaRPr lang="lt-LT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/>
                        <a:t>a</a:t>
                      </a:r>
                      <a:endParaRPr lang="lt-LT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/>
                        <a:t>į</a:t>
                      </a:r>
                      <a:endParaRPr lang="lt-LT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/>
                        <a:t>ą</a:t>
                      </a:r>
                      <a:endParaRPr lang="lt-LT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/>
                        <a:t>i</a:t>
                      </a:r>
                      <a:endParaRPr lang="lt-LT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/>
                        <a:t>ą</a:t>
                      </a:r>
                      <a:endParaRPr lang="lt-LT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/>
                        <a:t>h</a:t>
                      </a:r>
                      <a:endParaRPr lang="lt-LT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/>
                        <a:t>t</a:t>
                      </a:r>
                      <a:endParaRPr lang="lt-LT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/>
                        <a:t>ą</a:t>
                      </a:r>
                      <a:endParaRPr lang="lt-LT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/>
                        <a:t>h</a:t>
                      </a:r>
                      <a:endParaRPr lang="lt-LT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/>
                        <a:t>h</a:t>
                      </a:r>
                      <a:endParaRPr lang="lt-LT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/>
                        <a:t>ą</a:t>
                      </a:r>
                      <a:endParaRPr lang="lt-LT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/>
                        <a:t>h</a:t>
                      </a:r>
                      <a:endParaRPr lang="lt-LT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/>
                        <a:t>h</a:t>
                      </a:r>
                      <a:endParaRPr lang="lt-LT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endParaRPr lang="lt-LT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/>
                        <a:t>i</a:t>
                      </a:r>
                      <a:endParaRPr lang="lt-LT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u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  <a:endParaRPr lang="lt-LT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/>
                        <a:t>e</a:t>
                      </a:r>
                      <a:endParaRPr lang="lt-LT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/>
                        <a:t>s</a:t>
                      </a:r>
                      <a:endParaRPr lang="lt-LT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/>
                        <a:t>d</a:t>
                      </a:r>
                      <a:endParaRPr lang="lt-LT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/>
                        <a:t>a</a:t>
                      </a:r>
                      <a:endParaRPr lang="lt-LT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/>
                        <a:t>v</a:t>
                      </a:r>
                      <a:endParaRPr lang="lt-LT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/>
                        <a:t>o</a:t>
                      </a:r>
                      <a:endParaRPr lang="lt-LT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/>
                        <a:t>h</a:t>
                      </a:r>
                      <a:endParaRPr lang="lt-LT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rgbClr val="FF0000"/>
                          </a:solidFill>
                        </a:rPr>
                        <a:t>d</a:t>
                      </a:r>
                      <a:endParaRPr lang="lt-LT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ž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u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7671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Žiema</Template>
  <TotalTime>398</TotalTime>
  <Words>375</Words>
  <Application>Microsoft Office PowerPoint</Application>
  <PresentationFormat>On-screen Show (4:3)</PresentationFormat>
  <Paragraphs>272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Winter</vt:lpstr>
      <vt:lpstr>Priebalsių supanašėjimas k-g, p-b, t-d, š-ž, s-z</vt:lpstr>
      <vt:lpstr>Slide 2</vt:lpstr>
      <vt:lpstr>Su pateiktais paveikslėliais sugalvok veiksmažodžių bendratis taip, kad žodžiai turėtų tau žinomus supanašėjusius priebalsius.</vt:lpstr>
      <vt:lpstr>Perskaityk sakinius.  Kurios raidės nereikalingos? Kodėl?</vt:lpstr>
      <vt:lpstr>Ištaisyk klaidas</vt:lpstr>
      <vt:lpstr>DARBAS GRUPĖSE</vt:lpstr>
      <vt:lpstr>Surastus žodžius parašyk prie atitinkamų besmegenių.  Surastam žodžiui parašyk patikrinamąjį žodį.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 ar g ?</dc:title>
  <dc:creator/>
  <cp:lastModifiedBy>Matilda</cp:lastModifiedBy>
  <cp:revision>86</cp:revision>
  <cp:lastPrinted>2013-01-21T07:02:38Z</cp:lastPrinted>
  <dcterms:created xsi:type="dcterms:W3CDTF">2006-08-16T00:00:00Z</dcterms:created>
  <dcterms:modified xsi:type="dcterms:W3CDTF">2014-02-06T14:46:47Z</dcterms:modified>
</cp:coreProperties>
</file>