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23F3"/>
    <a:srgbClr val="7CA8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421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1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1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1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1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lt-LT"/>
            </a:p>
          </p:txBody>
        </p:sp>
        <p:sp>
          <p:nvSpPr>
            <p:cNvPr id="9421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1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1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1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2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2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2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2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2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2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2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2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2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2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3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3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lt-LT"/>
            </a:p>
          </p:txBody>
        </p:sp>
        <p:sp>
          <p:nvSpPr>
            <p:cNvPr id="9423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3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3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3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3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3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3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3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4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4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4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4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4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4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424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grpSp>
          <p:nvGrpSpPr>
            <p:cNvPr id="9424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424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lt-LT"/>
              </a:p>
            </p:txBody>
          </p:sp>
          <p:sp>
            <p:nvSpPr>
              <p:cNvPr id="9424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lt-LT"/>
              </a:p>
            </p:txBody>
          </p:sp>
        </p:grpSp>
      </p:grpSp>
      <p:sp>
        <p:nvSpPr>
          <p:cNvPr id="9425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425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94252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425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425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5F56ED-A443-42E0-A529-3ABA087228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B005D-264F-4320-839A-7FDFEBC97B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64340-6F58-440E-9D67-B184905834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C43EC-53B8-4C0E-A87F-133BB5884DB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CA32B-D7AD-41F2-86E3-BF4A0DF5D8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7EC56-3E08-4C5F-98CC-D494AD25F35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13846-0073-41C4-A5ED-3B04715E08E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C4EC0-530A-481B-B291-65EEC7B0A85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843FF-C338-4815-9E69-5D2630AD608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687CB-C503-4FCB-A5BA-909011CAA8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0B1A3-733D-4EA9-A1F3-D3BA45A0E42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318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18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18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19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19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lt-LT"/>
            </a:p>
          </p:txBody>
        </p:sp>
        <p:sp>
          <p:nvSpPr>
            <p:cNvPr id="9319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19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19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19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19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19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19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19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0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0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0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0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0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0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0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0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lt-LT"/>
            </a:p>
          </p:txBody>
        </p:sp>
        <p:sp>
          <p:nvSpPr>
            <p:cNvPr id="9320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0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1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1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1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1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1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1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1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1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1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1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2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2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9322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grpSp>
          <p:nvGrpSpPr>
            <p:cNvPr id="9322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322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lt-LT"/>
              </a:p>
            </p:txBody>
          </p:sp>
          <p:sp>
            <p:nvSpPr>
              <p:cNvPr id="9322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lt-LT"/>
              </a:p>
            </p:txBody>
          </p:sp>
        </p:grpSp>
      </p:grpSp>
      <p:sp>
        <p:nvSpPr>
          <p:cNvPr id="9322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32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322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9322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9323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8A3A91-BF6A-49D9-A288-7B1DBE1C968D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7993062" cy="583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Co-ordinates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WordArt 2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We still use the same rule: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across first then up</a:t>
            </a:r>
            <a:endParaRPr lang="lt-LT" sz="3600" kern="10" spc="72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graphicFrame>
        <p:nvGraphicFramePr>
          <p:cNvPr id="107523" name="Group 3"/>
          <p:cNvGraphicFramePr>
            <a:graphicFrameLocks noGrp="1"/>
          </p:cNvGraphicFramePr>
          <p:nvPr/>
        </p:nvGraphicFramePr>
        <p:xfrm>
          <a:off x="5148263" y="1052513"/>
          <a:ext cx="2903537" cy="25876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61" name="Text Box 41"/>
          <p:cNvSpPr txBox="1">
            <a:spLocks noChangeArrowheads="1"/>
          </p:cNvSpPr>
          <p:nvPr/>
        </p:nvSpPr>
        <p:spPr bwMode="auto">
          <a:xfrm>
            <a:off x="485933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107562" name="Text Box 42"/>
          <p:cNvSpPr txBox="1">
            <a:spLocks noChangeArrowheads="1"/>
          </p:cNvSpPr>
          <p:nvPr/>
        </p:nvSpPr>
        <p:spPr bwMode="auto">
          <a:xfrm>
            <a:off x="788511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sp>
        <p:nvSpPr>
          <p:cNvPr id="107563" name="Text Box 43"/>
          <p:cNvSpPr txBox="1">
            <a:spLocks noChangeArrowheads="1"/>
          </p:cNvSpPr>
          <p:nvPr/>
        </p:nvSpPr>
        <p:spPr bwMode="auto">
          <a:xfrm>
            <a:off x="7308850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7564" name="Text Box 44"/>
          <p:cNvSpPr txBox="1">
            <a:spLocks noChangeArrowheads="1"/>
          </p:cNvSpPr>
          <p:nvPr/>
        </p:nvSpPr>
        <p:spPr bwMode="auto">
          <a:xfrm>
            <a:off x="673258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7565" name="Text Box 45"/>
          <p:cNvSpPr txBox="1">
            <a:spLocks noChangeArrowheads="1"/>
          </p:cNvSpPr>
          <p:nvPr/>
        </p:nvSpPr>
        <p:spPr bwMode="auto">
          <a:xfrm>
            <a:off x="6156325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7566" name="Text Box 46"/>
          <p:cNvSpPr txBox="1">
            <a:spLocks noChangeArrowheads="1"/>
          </p:cNvSpPr>
          <p:nvPr/>
        </p:nvSpPr>
        <p:spPr bwMode="auto">
          <a:xfrm>
            <a:off x="558006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7567" name="Text Box 47"/>
          <p:cNvSpPr txBox="1">
            <a:spLocks noChangeArrowheads="1"/>
          </p:cNvSpPr>
          <p:nvPr/>
        </p:nvSpPr>
        <p:spPr bwMode="auto">
          <a:xfrm>
            <a:off x="4859338" y="2924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7568" name="Text Box 48"/>
          <p:cNvSpPr txBox="1">
            <a:spLocks noChangeArrowheads="1"/>
          </p:cNvSpPr>
          <p:nvPr/>
        </p:nvSpPr>
        <p:spPr bwMode="auto">
          <a:xfrm>
            <a:off x="4859338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7569" name="Text Box 49"/>
          <p:cNvSpPr txBox="1">
            <a:spLocks noChangeArrowheads="1"/>
          </p:cNvSpPr>
          <p:nvPr/>
        </p:nvSpPr>
        <p:spPr bwMode="auto">
          <a:xfrm>
            <a:off x="4859338" y="191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4859338" y="1412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7571" name="Text Box 51"/>
          <p:cNvSpPr txBox="1">
            <a:spLocks noChangeArrowheads="1"/>
          </p:cNvSpPr>
          <p:nvPr/>
        </p:nvSpPr>
        <p:spPr bwMode="auto">
          <a:xfrm>
            <a:off x="4859338" y="9080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graphicFrame>
        <p:nvGraphicFramePr>
          <p:cNvPr id="107572" name="Group 52"/>
          <p:cNvGraphicFramePr>
            <a:graphicFrameLocks noGrp="1"/>
          </p:cNvGraphicFramePr>
          <p:nvPr/>
        </p:nvGraphicFramePr>
        <p:xfrm>
          <a:off x="2268538" y="1052513"/>
          <a:ext cx="2903537" cy="2592387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65150"/>
                <a:gridCol w="595312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7610" name="Group 90"/>
          <p:cNvGraphicFramePr>
            <a:graphicFrameLocks noGrp="1"/>
          </p:cNvGraphicFramePr>
          <p:nvPr/>
        </p:nvGraphicFramePr>
        <p:xfrm>
          <a:off x="5148263" y="3644900"/>
          <a:ext cx="2903537" cy="25876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7648" name="Group 128"/>
          <p:cNvGraphicFramePr>
            <a:graphicFrameLocks noGrp="1"/>
          </p:cNvGraphicFramePr>
          <p:nvPr/>
        </p:nvGraphicFramePr>
        <p:xfrm>
          <a:off x="2268538" y="3644900"/>
          <a:ext cx="2903537" cy="25749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61975"/>
                <a:gridCol w="60007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686" name="Line 166"/>
          <p:cNvSpPr>
            <a:spLocks noChangeShapeType="1"/>
          </p:cNvSpPr>
          <p:nvPr/>
        </p:nvSpPr>
        <p:spPr bwMode="auto">
          <a:xfrm>
            <a:off x="5148263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7687" name="Line 167"/>
          <p:cNvSpPr>
            <a:spLocks noChangeShapeType="1"/>
          </p:cNvSpPr>
          <p:nvPr/>
        </p:nvSpPr>
        <p:spPr bwMode="auto">
          <a:xfrm flipV="1">
            <a:off x="5148263" y="908050"/>
            <a:ext cx="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7688" name="Line 168"/>
          <p:cNvSpPr>
            <a:spLocks noChangeShapeType="1"/>
          </p:cNvSpPr>
          <p:nvPr/>
        </p:nvSpPr>
        <p:spPr bwMode="auto">
          <a:xfrm>
            <a:off x="2268538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7689" name="Line 169"/>
          <p:cNvSpPr>
            <a:spLocks noChangeShapeType="1"/>
          </p:cNvSpPr>
          <p:nvPr/>
        </p:nvSpPr>
        <p:spPr bwMode="auto">
          <a:xfrm>
            <a:off x="5148263" y="3644900"/>
            <a:ext cx="0" cy="266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7690" name="Text Box 170"/>
          <p:cNvSpPr txBox="1">
            <a:spLocks noChangeArrowheads="1"/>
          </p:cNvSpPr>
          <p:nvPr/>
        </p:nvSpPr>
        <p:spPr bwMode="auto">
          <a:xfrm>
            <a:off x="4356100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-1</a:t>
            </a:r>
          </a:p>
        </p:txBody>
      </p:sp>
      <p:sp>
        <p:nvSpPr>
          <p:cNvPr id="107691" name="Text Box 171"/>
          <p:cNvSpPr txBox="1">
            <a:spLocks noChangeArrowheads="1"/>
          </p:cNvSpPr>
          <p:nvPr/>
        </p:nvSpPr>
        <p:spPr bwMode="auto">
          <a:xfrm>
            <a:off x="1816100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7692" name="Text Box 172"/>
          <p:cNvSpPr txBox="1">
            <a:spLocks noChangeArrowheads="1"/>
          </p:cNvSpPr>
          <p:nvPr/>
        </p:nvSpPr>
        <p:spPr bwMode="auto">
          <a:xfrm>
            <a:off x="2032000" y="424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7693" name="Text Box 173"/>
          <p:cNvSpPr txBox="1">
            <a:spLocks noChangeArrowheads="1"/>
          </p:cNvSpPr>
          <p:nvPr/>
        </p:nvSpPr>
        <p:spPr bwMode="auto">
          <a:xfrm>
            <a:off x="2247900" y="445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7694" name="Text Box 174"/>
          <p:cNvSpPr txBox="1">
            <a:spLocks noChangeArrowheads="1"/>
          </p:cNvSpPr>
          <p:nvPr/>
        </p:nvSpPr>
        <p:spPr bwMode="auto">
          <a:xfrm>
            <a:off x="2463800" y="4672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7695" name="Text Box 175"/>
          <p:cNvSpPr txBox="1">
            <a:spLocks noChangeArrowheads="1"/>
          </p:cNvSpPr>
          <p:nvPr/>
        </p:nvSpPr>
        <p:spPr bwMode="auto">
          <a:xfrm>
            <a:off x="2679700" y="4887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7696" name="Text Box 176"/>
          <p:cNvSpPr txBox="1">
            <a:spLocks noChangeArrowheads="1"/>
          </p:cNvSpPr>
          <p:nvPr/>
        </p:nvSpPr>
        <p:spPr bwMode="auto">
          <a:xfrm>
            <a:off x="1187450" y="4292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7697" name="Text Box 177"/>
          <p:cNvSpPr txBox="1">
            <a:spLocks noChangeArrowheads="1"/>
          </p:cNvSpPr>
          <p:nvPr/>
        </p:nvSpPr>
        <p:spPr bwMode="auto">
          <a:xfrm>
            <a:off x="4787900" y="55165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-4</a:t>
            </a:r>
          </a:p>
        </p:txBody>
      </p:sp>
      <p:sp>
        <p:nvSpPr>
          <p:cNvPr id="107698" name="Text Box 178"/>
          <p:cNvSpPr txBox="1">
            <a:spLocks noChangeArrowheads="1"/>
          </p:cNvSpPr>
          <p:nvPr/>
        </p:nvSpPr>
        <p:spPr bwMode="auto">
          <a:xfrm>
            <a:off x="4787900" y="60213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-5</a:t>
            </a:r>
          </a:p>
        </p:txBody>
      </p:sp>
      <p:sp>
        <p:nvSpPr>
          <p:cNvPr id="107699" name="Text Box 179"/>
          <p:cNvSpPr txBox="1">
            <a:spLocks noChangeArrowheads="1"/>
          </p:cNvSpPr>
          <p:nvPr/>
        </p:nvSpPr>
        <p:spPr bwMode="auto">
          <a:xfrm>
            <a:off x="2051050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-5</a:t>
            </a:r>
          </a:p>
        </p:txBody>
      </p:sp>
      <p:sp>
        <p:nvSpPr>
          <p:cNvPr id="107700" name="Text Box 180"/>
          <p:cNvSpPr txBox="1">
            <a:spLocks noChangeArrowheads="1"/>
          </p:cNvSpPr>
          <p:nvPr/>
        </p:nvSpPr>
        <p:spPr bwMode="auto">
          <a:xfrm>
            <a:off x="4787900" y="50133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-3</a:t>
            </a:r>
          </a:p>
        </p:txBody>
      </p:sp>
      <p:sp>
        <p:nvSpPr>
          <p:cNvPr id="107701" name="Text Box 181"/>
          <p:cNvSpPr txBox="1">
            <a:spLocks noChangeArrowheads="1"/>
          </p:cNvSpPr>
          <p:nvPr/>
        </p:nvSpPr>
        <p:spPr bwMode="auto">
          <a:xfrm>
            <a:off x="2627313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-4</a:t>
            </a:r>
          </a:p>
        </p:txBody>
      </p:sp>
      <p:sp>
        <p:nvSpPr>
          <p:cNvPr id="107702" name="Text Box 182"/>
          <p:cNvSpPr txBox="1">
            <a:spLocks noChangeArrowheads="1"/>
          </p:cNvSpPr>
          <p:nvPr/>
        </p:nvSpPr>
        <p:spPr bwMode="auto">
          <a:xfrm>
            <a:off x="4787900" y="45085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-2</a:t>
            </a:r>
          </a:p>
        </p:txBody>
      </p:sp>
      <p:sp>
        <p:nvSpPr>
          <p:cNvPr id="107703" name="Text Box 183"/>
          <p:cNvSpPr txBox="1">
            <a:spLocks noChangeArrowheads="1"/>
          </p:cNvSpPr>
          <p:nvPr/>
        </p:nvSpPr>
        <p:spPr bwMode="auto">
          <a:xfrm>
            <a:off x="3203575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-3</a:t>
            </a:r>
          </a:p>
        </p:txBody>
      </p:sp>
      <p:sp>
        <p:nvSpPr>
          <p:cNvPr id="107704" name="Text Box 184"/>
          <p:cNvSpPr txBox="1">
            <a:spLocks noChangeArrowheads="1"/>
          </p:cNvSpPr>
          <p:nvPr/>
        </p:nvSpPr>
        <p:spPr bwMode="auto">
          <a:xfrm>
            <a:off x="4787900" y="39338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-1</a:t>
            </a:r>
          </a:p>
        </p:txBody>
      </p:sp>
      <p:sp>
        <p:nvSpPr>
          <p:cNvPr id="107705" name="Text Box 185"/>
          <p:cNvSpPr txBox="1">
            <a:spLocks noChangeArrowheads="1"/>
          </p:cNvSpPr>
          <p:nvPr/>
        </p:nvSpPr>
        <p:spPr bwMode="auto">
          <a:xfrm>
            <a:off x="3779838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-2</a:t>
            </a:r>
          </a:p>
        </p:txBody>
      </p:sp>
      <p:sp>
        <p:nvSpPr>
          <p:cNvPr id="107706" name="WordArt 186"/>
          <p:cNvSpPr>
            <a:spLocks noChangeArrowheads="1" noChangeShapeType="1" noTextEdit="1"/>
          </p:cNvSpPr>
          <p:nvPr/>
        </p:nvSpPr>
        <p:spPr bwMode="auto">
          <a:xfrm>
            <a:off x="3851275" y="1844675"/>
            <a:ext cx="287338" cy="357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7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7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7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WordArt 2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The x is at -2 on the horizontal axis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and at 3 on the vertical axis</a:t>
            </a:r>
            <a:endParaRPr lang="lt-LT" sz="3600" kern="10" spc="72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graphicFrame>
        <p:nvGraphicFramePr>
          <p:cNvPr id="108547" name="Group 3"/>
          <p:cNvGraphicFramePr>
            <a:graphicFrameLocks noGrp="1"/>
          </p:cNvGraphicFramePr>
          <p:nvPr/>
        </p:nvGraphicFramePr>
        <p:xfrm>
          <a:off x="5148263" y="1052513"/>
          <a:ext cx="2903537" cy="25876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585" name="Text Box 41"/>
          <p:cNvSpPr txBox="1">
            <a:spLocks noChangeArrowheads="1"/>
          </p:cNvSpPr>
          <p:nvPr/>
        </p:nvSpPr>
        <p:spPr bwMode="auto">
          <a:xfrm>
            <a:off x="485933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108586" name="Text Box 42"/>
          <p:cNvSpPr txBox="1">
            <a:spLocks noChangeArrowheads="1"/>
          </p:cNvSpPr>
          <p:nvPr/>
        </p:nvSpPr>
        <p:spPr bwMode="auto">
          <a:xfrm>
            <a:off x="788511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sp>
        <p:nvSpPr>
          <p:cNvPr id="108587" name="Text Box 43"/>
          <p:cNvSpPr txBox="1">
            <a:spLocks noChangeArrowheads="1"/>
          </p:cNvSpPr>
          <p:nvPr/>
        </p:nvSpPr>
        <p:spPr bwMode="auto">
          <a:xfrm>
            <a:off x="7308850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8588" name="Text Box 44"/>
          <p:cNvSpPr txBox="1">
            <a:spLocks noChangeArrowheads="1"/>
          </p:cNvSpPr>
          <p:nvPr/>
        </p:nvSpPr>
        <p:spPr bwMode="auto">
          <a:xfrm>
            <a:off x="673258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8589" name="Text Box 45"/>
          <p:cNvSpPr txBox="1">
            <a:spLocks noChangeArrowheads="1"/>
          </p:cNvSpPr>
          <p:nvPr/>
        </p:nvSpPr>
        <p:spPr bwMode="auto">
          <a:xfrm>
            <a:off x="6156325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8590" name="Text Box 46"/>
          <p:cNvSpPr txBox="1">
            <a:spLocks noChangeArrowheads="1"/>
          </p:cNvSpPr>
          <p:nvPr/>
        </p:nvSpPr>
        <p:spPr bwMode="auto">
          <a:xfrm>
            <a:off x="558006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8591" name="Text Box 47"/>
          <p:cNvSpPr txBox="1">
            <a:spLocks noChangeArrowheads="1"/>
          </p:cNvSpPr>
          <p:nvPr/>
        </p:nvSpPr>
        <p:spPr bwMode="auto">
          <a:xfrm>
            <a:off x="4859338" y="2924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8592" name="Text Box 48"/>
          <p:cNvSpPr txBox="1">
            <a:spLocks noChangeArrowheads="1"/>
          </p:cNvSpPr>
          <p:nvPr/>
        </p:nvSpPr>
        <p:spPr bwMode="auto">
          <a:xfrm>
            <a:off x="4859338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8593" name="Text Box 49"/>
          <p:cNvSpPr txBox="1">
            <a:spLocks noChangeArrowheads="1"/>
          </p:cNvSpPr>
          <p:nvPr/>
        </p:nvSpPr>
        <p:spPr bwMode="auto">
          <a:xfrm>
            <a:off x="4859338" y="191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8594" name="Text Box 50"/>
          <p:cNvSpPr txBox="1">
            <a:spLocks noChangeArrowheads="1"/>
          </p:cNvSpPr>
          <p:nvPr/>
        </p:nvSpPr>
        <p:spPr bwMode="auto">
          <a:xfrm>
            <a:off x="4859338" y="1412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8595" name="Text Box 51"/>
          <p:cNvSpPr txBox="1">
            <a:spLocks noChangeArrowheads="1"/>
          </p:cNvSpPr>
          <p:nvPr/>
        </p:nvSpPr>
        <p:spPr bwMode="auto">
          <a:xfrm>
            <a:off x="4859338" y="9080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graphicFrame>
        <p:nvGraphicFramePr>
          <p:cNvPr id="108596" name="Group 52"/>
          <p:cNvGraphicFramePr>
            <a:graphicFrameLocks noGrp="1"/>
          </p:cNvGraphicFramePr>
          <p:nvPr/>
        </p:nvGraphicFramePr>
        <p:xfrm>
          <a:off x="2268538" y="1052513"/>
          <a:ext cx="2903537" cy="2592387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65150"/>
                <a:gridCol w="595312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8634" name="Group 90"/>
          <p:cNvGraphicFramePr>
            <a:graphicFrameLocks noGrp="1"/>
          </p:cNvGraphicFramePr>
          <p:nvPr/>
        </p:nvGraphicFramePr>
        <p:xfrm>
          <a:off x="5148263" y="3644900"/>
          <a:ext cx="2903537" cy="25876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8672" name="Group 128"/>
          <p:cNvGraphicFramePr>
            <a:graphicFrameLocks noGrp="1"/>
          </p:cNvGraphicFramePr>
          <p:nvPr/>
        </p:nvGraphicFramePr>
        <p:xfrm>
          <a:off x="2268538" y="3644900"/>
          <a:ext cx="2903537" cy="25749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61975"/>
                <a:gridCol w="60007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710" name="Line 166"/>
          <p:cNvSpPr>
            <a:spLocks noChangeShapeType="1"/>
          </p:cNvSpPr>
          <p:nvPr/>
        </p:nvSpPr>
        <p:spPr bwMode="auto">
          <a:xfrm>
            <a:off x="5148263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8711" name="Line 167"/>
          <p:cNvSpPr>
            <a:spLocks noChangeShapeType="1"/>
          </p:cNvSpPr>
          <p:nvPr/>
        </p:nvSpPr>
        <p:spPr bwMode="auto">
          <a:xfrm flipV="1">
            <a:off x="5148263" y="908050"/>
            <a:ext cx="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8712" name="Line 168"/>
          <p:cNvSpPr>
            <a:spLocks noChangeShapeType="1"/>
          </p:cNvSpPr>
          <p:nvPr/>
        </p:nvSpPr>
        <p:spPr bwMode="auto">
          <a:xfrm>
            <a:off x="2268538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8713" name="Line 169"/>
          <p:cNvSpPr>
            <a:spLocks noChangeShapeType="1"/>
          </p:cNvSpPr>
          <p:nvPr/>
        </p:nvSpPr>
        <p:spPr bwMode="auto">
          <a:xfrm>
            <a:off x="5148263" y="3644900"/>
            <a:ext cx="0" cy="266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8714" name="Text Box 170"/>
          <p:cNvSpPr txBox="1">
            <a:spLocks noChangeArrowheads="1"/>
          </p:cNvSpPr>
          <p:nvPr/>
        </p:nvSpPr>
        <p:spPr bwMode="auto">
          <a:xfrm>
            <a:off x="4356100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-1</a:t>
            </a:r>
          </a:p>
        </p:txBody>
      </p:sp>
      <p:sp>
        <p:nvSpPr>
          <p:cNvPr id="108715" name="Text Box 171"/>
          <p:cNvSpPr txBox="1">
            <a:spLocks noChangeArrowheads="1"/>
          </p:cNvSpPr>
          <p:nvPr/>
        </p:nvSpPr>
        <p:spPr bwMode="auto">
          <a:xfrm>
            <a:off x="1816100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8716" name="Text Box 172"/>
          <p:cNvSpPr txBox="1">
            <a:spLocks noChangeArrowheads="1"/>
          </p:cNvSpPr>
          <p:nvPr/>
        </p:nvSpPr>
        <p:spPr bwMode="auto">
          <a:xfrm>
            <a:off x="2032000" y="424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8717" name="Text Box 173"/>
          <p:cNvSpPr txBox="1">
            <a:spLocks noChangeArrowheads="1"/>
          </p:cNvSpPr>
          <p:nvPr/>
        </p:nvSpPr>
        <p:spPr bwMode="auto">
          <a:xfrm>
            <a:off x="2247900" y="445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8718" name="Text Box 174"/>
          <p:cNvSpPr txBox="1">
            <a:spLocks noChangeArrowheads="1"/>
          </p:cNvSpPr>
          <p:nvPr/>
        </p:nvSpPr>
        <p:spPr bwMode="auto">
          <a:xfrm>
            <a:off x="2463800" y="4672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8719" name="Text Box 175"/>
          <p:cNvSpPr txBox="1">
            <a:spLocks noChangeArrowheads="1"/>
          </p:cNvSpPr>
          <p:nvPr/>
        </p:nvSpPr>
        <p:spPr bwMode="auto">
          <a:xfrm>
            <a:off x="2679700" y="4887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8720" name="Text Box 176"/>
          <p:cNvSpPr txBox="1">
            <a:spLocks noChangeArrowheads="1"/>
          </p:cNvSpPr>
          <p:nvPr/>
        </p:nvSpPr>
        <p:spPr bwMode="auto">
          <a:xfrm>
            <a:off x="1187450" y="4292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8721" name="Text Box 177"/>
          <p:cNvSpPr txBox="1">
            <a:spLocks noChangeArrowheads="1"/>
          </p:cNvSpPr>
          <p:nvPr/>
        </p:nvSpPr>
        <p:spPr bwMode="auto">
          <a:xfrm>
            <a:off x="4787900" y="55165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-4</a:t>
            </a:r>
          </a:p>
        </p:txBody>
      </p:sp>
      <p:sp>
        <p:nvSpPr>
          <p:cNvPr id="108722" name="Text Box 178"/>
          <p:cNvSpPr txBox="1">
            <a:spLocks noChangeArrowheads="1"/>
          </p:cNvSpPr>
          <p:nvPr/>
        </p:nvSpPr>
        <p:spPr bwMode="auto">
          <a:xfrm>
            <a:off x="4787900" y="60213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-5</a:t>
            </a:r>
          </a:p>
        </p:txBody>
      </p:sp>
      <p:sp>
        <p:nvSpPr>
          <p:cNvPr id="108723" name="Text Box 179"/>
          <p:cNvSpPr txBox="1">
            <a:spLocks noChangeArrowheads="1"/>
          </p:cNvSpPr>
          <p:nvPr/>
        </p:nvSpPr>
        <p:spPr bwMode="auto">
          <a:xfrm>
            <a:off x="2051050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-5</a:t>
            </a:r>
          </a:p>
        </p:txBody>
      </p:sp>
      <p:sp>
        <p:nvSpPr>
          <p:cNvPr id="108724" name="Text Box 180"/>
          <p:cNvSpPr txBox="1">
            <a:spLocks noChangeArrowheads="1"/>
          </p:cNvSpPr>
          <p:nvPr/>
        </p:nvSpPr>
        <p:spPr bwMode="auto">
          <a:xfrm>
            <a:off x="4787900" y="50133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-3</a:t>
            </a:r>
          </a:p>
        </p:txBody>
      </p:sp>
      <p:sp>
        <p:nvSpPr>
          <p:cNvPr id="108725" name="Text Box 181"/>
          <p:cNvSpPr txBox="1">
            <a:spLocks noChangeArrowheads="1"/>
          </p:cNvSpPr>
          <p:nvPr/>
        </p:nvSpPr>
        <p:spPr bwMode="auto">
          <a:xfrm>
            <a:off x="2627313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-4</a:t>
            </a:r>
          </a:p>
        </p:txBody>
      </p:sp>
      <p:sp>
        <p:nvSpPr>
          <p:cNvPr id="108726" name="Text Box 182"/>
          <p:cNvSpPr txBox="1">
            <a:spLocks noChangeArrowheads="1"/>
          </p:cNvSpPr>
          <p:nvPr/>
        </p:nvSpPr>
        <p:spPr bwMode="auto">
          <a:xfrm>
            <a:off x="4787900" y="45085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-2</a:t>
            </a:r>
          </a:p>
        </p:txBody>
      </p:sp>
      <p:sp>
        <p:nvSpPr>
          <p:cNvPr id="108727" name="Text Box 183"/>
          <p:cNvSpPr txBox="1">
            <a:spLocks noChangeArrowheads="1"/>
          </p:cNvSpPr>
          <p:nvPr/>
        </p:nvSpPr>
        <p:spPr bwMode="auto">
          <a:xfrm>
            <a:off x="3203575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-3</a:t>
            </a:r>
          </a:p>
        </p:txBody>
      </p:sp>
      <p:sp>
        <p:nvSpPr>
          <p:cNvPr id="108728" name="Text Box 184"/>
          <p:cNvSpPr txBox="1">
            <a:spLocks noChangeArrowheads="1"/>
          </p:cNvSpPr>
          <p:nvPr/>
        </p:nvSpPr>
        <p:spPr bwMode="auto">
          <a:xfrm>
            <a:off x="4787900" y="39338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-1</a:t>
            </a:r>
          </a:p>
        </p:txBody>
      </p:sp>
      <p:sp>
        <p:nvSpPr>
          <p:cNvPr id="108729" name="Text Box 185"/>
          <p:cNvSpPr txBox="1">
            <a:spLocks noChangeArrowheads="1"/>
          </p:cNvSpPr>
          <p:nvPr/>
        </p:nvSpPr>
        <p:spPr bwMode="auto">
          <a:xfrm>
            <a:off x="3779838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-2</a:t>
            </a:r>
          </a:p>
        </p:txBody>
      </p:sp>
      <p:sp>
        <p:nvSpPr>
          <p:cNvPr id="108730" name="WordArt 186"/>
          <p:cNvSpPr>
            <a:spLocks noChangeArrowheads="1" noChangeShapeType="1" noTextEdit="1"/>
          </p:cNvSpPr>
          <p:nvPr/>
        </p:nvSpPr>
        <p:spPr bwMode="auto">
          <a:xfrm>
            <a:off x="3851275" y="1844675"/>
            <a:ext cx="287338" cy="357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108731" name="WordArt 187"/>
          <p:cNvSpPr>
            <a:spLocks noChangeArrowheads="1" noChangeShapeType="1" noTextEdit="1"/>
          </p:cNvSpPr>
          <p:nvPr/>
        </p:nvSpPr>
        <p:spPr bwMode="auto">
          <a:xfrm>
            <a:off x="2627313" y="1484313"/>
            <a:ext cx="3619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-2</a:t>
            </a:r>
          </a:p>
        </p:txBody>
      </p:sp>
      <p:sp>
        <p:nvSpPr>
          <p:cNvPr id="108732" name="WordArt 188"/>
          <p:cNvSpPr>
            <a:spLocks noChangeArrowheads="1" noChangeShapeType="1" noTextEdit="1"/>
          </p:cNvSpPr>
          <p:nvPr/>
        </p:nvSpPr>
        <p:spPr bwMode="auto">
          <a:xfrm>
            <a:off x="3276600" y="1484313"/>
            <a:ext cx="238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108734" name="WordArt 190"/>
          <p:cNvSpPr>
            <a:spLocks noChangeArrowheads="1" noChangeShapeType="1" noTextEdit="1"/>
          </p:cNvSpPr>
          <p:nvPr/>
        </p:nvSpPr>
        <p:spPr bwMode="auto">
          <a:xfrm>
            <a:off x="3132138" y="1844675"/>
            <a:ext cx="762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,</a:t>
            </a:r>
          </a:p>
        </p:txBody>
      </p:sp>
      <p:sp>
        <p:nvSpPr>
          <p:cNvPr id="108735" name="WordArt 191"/>
          <p:cNvSpPr>
            <a:spLocks noChangeArrowheads="1" noChangeShapeType="1" noTextEdit="1"/>
          </p:cNvSpPr>
          <p:nvPr/>
        </p:nvSpPr>
        <p:spPr bwMode="auto">
          <a:xfrm>
            <a:off x="2339975" y="1484313"/>
            <a:ext cx="142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eather"/>
              </a:rPr>
              <a:t>(</a:t>
            </a:r>
          </a:p>
        </p:txBody>
      </p:sp>
      <p:sp>
        <p:nvSpPr>
          <p:cNvPr id="108736" name="WordArt 192"/>
          <p:cNvSpPr>
            <a:spLocks noChangeArrowheads="1" noChangeShapeType="1" noTextEdit="1"/>
          </p:cNvSpPr>
          <p:nvPr/>
        </p:nvSpPr>
        <p:spPr bwMode="auto">
          <a:xfrm>
            <a:off x="3635375" y="1484313"/>
            <a:ext cx="1905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eather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31" grpId="0" animBg="1"/>
      <p:bldP spid="108732" grpId="0" animBg="1"/>
      <p:bldP spid="108734" grpId="0" animBg="1"/>
      <p:bldP spid="108735" grpId="0" animBg="1"/>
      <p:bldP spid="1087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71" name="Group 3"/>
          <p:cNvGraphicFramePr>
            <a:graphicFrameLocks noGrp="1"/>
          </p:cNvGraphicFramePr>
          <p:nvPr/>
        </p:nvGraphicFramePr>
        <p:xfrm>
          <a:off x="5148263" y="1052513"/>
          <a:ext cx="2903537" cy="25876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609" name="Text Box 41"/>
          <p:cNvSpPr txBox="1">
            <a:spLocks noChangeArrowheads="1"/>
          </p:cNvSpPr>
          <p:nvPr/>
        </p:nvSpPr>
        <p:spPr bwMode="auto">
          <a:xfrm>
            <a:off x="485933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109610" name="Text Box 42"/>
          <p:cNvSpPr txBox="1">
            <a:spLocks noChangeArrowheads="1"/>
          </p:cNvSpPr>
          <p:nvPr/>
        </p:nvSpPr>
        <p:spPr bwMode="auto">
          <a:xfrm>
            <a:off x="788511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sp>
        <p:nvSpPr>
          <p:cNvPr id="109611" name="Text Box 43"/>
          <p:cNvSpPr txBox="1">
            <a:spLocks noChangeArrowheads="1"/>
          </p:cNvSpPr>
          <p:nvPr/>
        </p:nvSpPr>
        <p:spPr bwMode="auto">
          <a:xfrm>
            <a:off x="7308850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9612" name="Text Box 44"/>
          <p:cNvSpPr txBox="1">
            <a:spLocks noChangeArrowheads="1"/>
          </p:cNvSpPr>
          <p:nvPr/>
        </p:nvSpPr>
        <p:spPr bwMode="auto">
          <a:xfrm>
            <a:off x="673258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9613" name="Text Box 45"/>
          <p:cNvSpPr txBox="1">
            <a:spLocks noChangeArrowheads="1"/>
          </p:cNvSpPr>
          <p:nvPr/>
        </p:nvSpPr>
        <p:spPr bwMode="auto">
          <a:xfrm>
            <a:off x="6156325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9614" name="Text Box 46"/>
          <p:cNvSpPr txBox="1">
            <a:spLocks noChangeArrowheads="1"/>
          </p:cNvSpPr>
          <p:nvPr/>
        </p:nvSpPr>
        <p:spPr bwMode="auto">
          <a:xfrm>
            <a:off x="558006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9615" name="Text Box 47"/>
          <p:cNvSpPr txBox="1">
            <a:spLocks noChangeArrowheads="1"/>
          </p:cNvSpPr>
          <p:nvPr/>
        </p:nvSpPr>
        <p:spPr bwMode="auto">
          <a:xfrm>
            <a:off x="4859338" y="2924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9616" name="Text Box 48"/>
          <p:cNvSpPr txBox="1">
            <a:spLocks noChangeArrowheads="1"/>
          </p:cNvSpPr>
          <p:nvPr/>
        </p:nvSpPr>
        <p:spPr bwMode="auto">
          <a:xfrm>
            <a:off x="4859338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9617" name="Text Box 49"/>
          <p:cNvSpPr txBox="1">
            <a:spLocks noChangeArrowheads="1"/>
          </p:cNvSpPr>
          <p:nvPr/>
        </p:nvSpPr>
        <p:spPr bwMode="auto">
          <a:xfrm>
            <a:off x="4859338" y="191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9618" name="Text Box 50"/>
          <p:cNvSpPr txBox="1">
            <a:spLocks noChangeArrowheads="1"/>
          </p:cNvSpPr>
          <p:nvPr/>
        </p:nvSpPr>
        <p:spPr bwMode="auto">
          <a:xfrm>
            <a:off x="4859338" y="1412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9619" name="Text Box 51"/>
          <p:cNvSpPr txBox="1">
            <a:spLocks noChangeArrowheads="1"/>
          </p:cNvSpPr>
          <p:nvPr/>
        </p:nvSpPr>
        <p:spPr bwMode="auto">
          <a:xfrm>
            <a:off x="4859338" y="9080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graphicFrame>
        <p:nvGraphicFramePr>
          <p:cNvPr id="109620" name="Group 52"/>
          <p:cNvGraphicFramePr>
            <a:graphicFrameLocks noGrp="1"/>
          </p:cNvGraphicFramePr>
          <p:nvPr/>
        </p:nvGraphicFramePr>
        <p:xfrm>
          <a:off x="2268538" y="1052513"/>
          <a:ext cx="2903537" cy="2592387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65150"/>
                <a:gridCol w="595312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658" name="Group 90"/>
          <p:cNvGraphicFramePr>
            <a:graphicFrameLocks noGrp="1"/>
          </p:cNvGraphicFramePr>
          <p:nvPr/>
        </p:nvGraphicFramePr>
        <p:xfrm>
          <a:off x="5148263" y="3644900"/>
          <a:ext cx="2903537" cy="25876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696" name="Group 128"/>
          <p:cNvGraphicFramePr>
            <a:graphicFrameLocks noGrp="1"/>
          </p:cNvGraphicFramePr>
          <p:nvPr/>
        </p:nvGraphicFramePr>
        <p:xfrm>
          <a:off x="2268538" y="3644900"/>
          <a:ext cx="2903537" cy="25749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61975"/>
                <a:gridCol w="60007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734" name="Line 166"/>
          <p:cNvSpPr>
            <a:spLocks noChangeShapeType="1"/>
          </p:cNvSpPr>
          <p:nvPr/>
        </p:nvSpPr>
        <p:spPr bwMode="auto">
          <a:xfrm>
            <a:off x="5148263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9735" name="Line 167"/>
          <p:cNvSpPr>
            <a:spLocks noChangeShapeType="1"/>
          </p:cNvSpPr>
          <p:nvPr/>
        </p:nvSpPr>
        <p:spPr bwMode="auto">
          <a:xfrm flipV="1">
            <a:off x="5148263" y="908050"/>
            <a:ext cx="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9736" name="Line 168"/>
          <p:cNvSpPr>
            <a:spLocks noChangeShapeType="1"/>
          </p:cNvSpPr>
          <p:nvPr/>
        </p:nvSpPr>
        <p:spPr bwMode="auto">
          <a:xfrm>
            <a:off x="2268538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9737" name="Line 169"/>
          <p:cNvSpPr>
            <a:spLocks noChangeShapeType="1"/>
          </p:cNvSpPr>
          <p:nvPr/>
        </p:nvSpPr>
        <p:spPr bwMode="auto">
          <a:xfrm>
            <a:off x="5148263" y="3644900"/>
            <a:ext cx="0" cy="266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9738" name="Text Box 170"/>
          <p:cNvSpPr txBox="1">
            <a:spLocks noChangeArrowheads="1"/>
          </p:cNvSpPr>
          <p:nvPr/>
        </p:nvSpPr>
        <p:spPr bwMode="auto">
          <a:xfrm>
            <a:off x="4356100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-1</a:t>
            </a:r>
          </a:p>
        </p:txBody>
      </p:sp>
      <p:sp>
        <p:nvSpPr>
          <p:cNvPr id="109739" name="Text Box 171"/>
          <p:cNvSpPr txBox="1">
            <a:spLocks noChangeArrowheads="1"/>
          </p:cNvSpPr>
          <p:nvPr/>
        </p:nvSpPr>
        <p:spPr bwMode="auto">
          <a:xfrm>
            <a:off x="1816100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9740" name="Text Box 172"/>
          <p:cNvSpPr txBox="1">
            <a:spLocks noChangeArrowheads="1"/>
          </p:cNvSpPr>
          <p:nvPr/>
        </p:nvSpPr>
        <p:spPr bwMode="auto">
          <a:xfrm>
            <a:off x="2032000" y="424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9741" name="Text Box 173"/>
          <p:cNvSpPr txBox="1">
            <a:spLocks noChangeArrowheads="1"/>
          </p:cNvSpPr>
          <p:nvPr/>
        </p:nvSpPr>
        <p:spPr bwMode="auto">
          <a:xfrm>
            <a:off x="2247900" y="445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9742" name="Text Box 174"/>
          <p:cNvSpPr txBox="1">
            <a:spLocks noChangeArrowheads="1"/>
          </p:cNvSpPr>
          <p:nvPr/>
        </p:nvSpPr>
        <p:spPr bwMode="auto">
          <a:xfrm>
            <a:off x="2463800" y="4672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9743" name="Text Box 175"/>
          <p:cNvSpPr txBox="1">
            <a:spLocks noChangeArrowheads="1"/>
          </p:cNvSpPr>
          <p:nvPr/>
        </p:nvSpPr>
        <p:spPr bwMode="auto">
          <a:xfrm>
            <a:off x="2679700" y="4887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9744" name="Text Box 176"/>
          <p:cNvSpPr txBox="1">
            <a:spLocks noChangeArrowheads="1"/>
          </p:cNvSpPr>
          <p:nvPr/>
        </p:nvSpPr>
        <p:spPr bwMode="auto">
          <a:xfrm>
            <a:off x="1187450" y="4292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9745" name="Text Box 177"/>
          <p:cNvSpPr txBox="1">
            <a:spLocks noChangeArrowheads="1"/>
          </p:cNvSpPr>
          <p:nvPr/>
        </p:nvSpPr>
        <p:spPr bwMode="auto">
          <a:xfrm>
            <a:off x="4787900" y="55165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-4</a:t>
            </a:r>
          </a:p>
        </p:txBody>
      </p:sp>
      <p:sp>
        <p:nvSpPr>
          <p:cNvPr id="109746" name="Text Box 178"/>
          <p:cNvSpPr txBox="1">
            <a:spLocks noChangeArrowheads="1"/>
          </p:cNvSpPr>
          <p:nvPr/>
        </p:nvSpPr>
        <p:spPr bwMode="auto">
          <a:xfrm>
            <a:off x="4787900" y="60213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-5</a:t>
            </a:r>
          </a:p>
        </p:txBody>
      </p:sp>
      <p:sp>
        <p:nvSpPr>
          <p:cNvPr id="109747" name="Text Box 179"/>
          <p:cNvSpPr txBox="1">
            <a:spLocks noChangeArrowheads="1"/>
          </p:cNvSpPr>
          <p:nvPr/>
        </p:nvSpPr>
        <p:spPr bwMode="auto">
          <a:xfrm>
            <a:off x="2051050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-5</a:t>
            </a:r>
          </a:p>
        </p:txBody>
      </p:sp>
      <p:sp>
        <p:nvSpPr>
          <p:cNvPr id="109748" name="Text Box 180"/>
          <p:cNvSpPr txBox="1">
            <a:spLocks noChangeArrowheads="1"/>
          </p:cNvSpPr>
          <p:nvPr/>
        </p:nvSpPr>
        <p:spPr bwMode="auto">
          <a:xfrm>
            <a:off x="4787900" y="50133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-3</a:t>
            </a:r>
          </a:p>
        </p:txBody>
      </p:sp>
      <p:sp>
        <p:nvSpPr>
          <p:cNvPr id="109749" name="Text Box 181"/>
          <p:cNvSpPr txBox="1">
            <a:spLocks noChangeArrowheads="1"/>
          </p:cNvSpPr>
          <p:nvPr/>
        </p:nvSpPr>
        <p:spPr bwMode="auto">
          <a:xfrm>
            <a:off x="2627313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-4</a:t>
            </a:r>
          </a:p>
        </p:txBody>
      </p:sp>
      <p:sp>
        <p:nvSpPr>
          <p:cNvPr id="109750" name="Text Box 182"/>
          <p:cNvSpPr txBox="1">
            <a:spLocks noChangeArrowheads="1"/>
          </p:cNvSpPr>
          <p:nvPr/>
        </p:nvSpPr>
        <p:spPr bwMode="auto">
          <a:xfrm>
            <a:off x="4787900" y="45085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-2</a:t>
            </a:r>
          </a:p>
        </p:txBody>
      </p:sp>
      <p:sp>
        <p:nvSpPr>
          <p:cNvPr id="109751" name="Text Box 183"/>
          <p:cNvSpPr txBox="1">
            <a:spLocks noChangeArrowheads="1"/>
          </p:cNvSpPr>
          <p:nvPr/>
        </p:nvSpPr>
        <p:spPr bwMode="auto">
          <a:xfrm>
            <a:off x="3203575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-3</a:t>
            </a:r>
          </a:p>
        </p:txBody>
      </p:sp>
      <p:sp>
        <p:nvSpPr>
          <p:cNvPr id="109752" name="Text Box 184"/>
          <p:cNvSpPr txBox="1">
            <a:spLocks noChangeArrowheads="1"/>
          </p:cNvSpPr>
          <p:nvPr/>
        </p:nvSpPr>
        <p:spPr bwMode="auto">
          <a:xfrm>
            <a:off x="4787900" y="39338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-1</a:t>
            </a:r>
          </a:p>
        </p:txBody>
      </p:sp>
      <p:sp>
        <p:nvSpPr>
          <p:cNvPr id="109753" name="Text Box 185"/>
          <p:cNvSpPr txBox="1">
            <a:spLocks noChangeArrowheads="1"/>
          </p:cNvSpPr>
          <p:nvPr/>
        </p:nvSpPr>
        <p:spPr bwMode="auto">
          <a:xfrm>
            <a:off x="3779838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-2</a:t>
            </a:r>
          </a:p>
        </p:txBody>
      </p:sp>
      <p:sp>
        <p:nvSpPr>
          <p:cNvPr id="109754" name="WordArt 186"/>
          <p:cNvSpPr>
            <a:spLocks noChangeArrowheads="1" noChangeShapeType="1" noTextEdit="1"/>
          </p:cNvSpPr>
          <p:nvPr/>
        </p:nvSpPr>
        <p:spPr bwMode="auto">
          <a:xfrm>
            <a:off x="3851275" y="1844675"/>
            <a:ext cx="287338" cy="357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109755" name="WordArt 187"/>
          <p:cNvSpPr>
            <a:spLocks noChangeArrowheads="1" noChangeShapeType="1" noTextEdit="1"/>
          </p:cNvSpPr>
          <p:nvPr/>
        </p:nvSpPr>
        <p:spPr bwMode="auto">
          <a:xfrm>
            <a:off x="2627313" y="1484313"/>
            <a:ext cx="3619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-2</a:t>
            </a:r>
          </a:p>
        </p:txBody>
      </p:sp>
      <p:sp>
        <p:nvSpPr>
          <p:cNvPr id="109756" name="WordArt 188"/>
          <p:cNvSpPr>
            <a:spLocks noChangeArrowheads="1" noChangeShapeType="1" noTextEdit="1"/>
          </p:cNvSpPr>
          <p:nvPr/>
        </p:nvSpPr>
        <p:spPr bwMode="auto">
          <a:xfrm>
            <a:off x="3276600" y="1484313"/>
            <a:ext cx="238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109757" name="WordArt 189"/>
          <p:cNvSpPr>
            <a:spLocks noChangeArrowheads="1" noChangeShapeType="1" noTextEdit="1"/>
          </p:cNvSpPr>
          <p:nvPr/>
        </p:nvSpPr>
        <p:spPr bwMode="auto">
          <a:xfrm>
            <a:off x="3132138" y="1844675"/>
            <a:ext cx="762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,</a:t>
            </a:r>
          </a:p>
        </p:txBody>
      </p:sp>
      <p:sp>
        <p:nvSpPr>
          <p:cNvPr id="109758" name="WordArt 190"/>
          <p:cNvSpPr>
            <a:spLocks noChangeArrowheads="1" noChangeShapeType="1" noTextEdit="1"/>
          </p:cNvSpPr>
          <p:nvPr/>
        </p:nvSpPr>
        <p:spPr bwMode="auto">
          <a:xfrm>
            <a:off x="2339975" y="1484313"/>
            <a:ext cx="142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eather"/>
              </a:rPr>
              <a:t>(</a:t>
            </a:r>
          </a:p>
        </p:txBody>
      </p:sp>
      <p:sp>
        <p:nvSpPr>
          <p:cNvPr id="109759" name="WordArt 191"/>
          <p:cNvSpPr>
            <a:spLocks noChangeArrowheads="1" noChangeShapeType="1" noTextEdit="1"/>
          </p:cNvSpPr>
          <p:nvPr/>
        </p:nvSpPr>
        <p:spPr bwMode="auto">
          <a:xfrm>
            <a:off x="3635375" y="1484313"/>
            <a:ext cx="1905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eather"/>
              </a:rPr>
              <a:t>)</a:t>
            </a:r>
          </a:p>
        </p:txBody>
      </p:sp>
      <p:sp>
        <p:nvSpPr>
          <p:cNvPr id="109760" name="WordArt 192"/>
          <p:cNvSpPr>
            <a:spLocks noChangeArrowheads="1" noChangeShapeType="1" noTextEdit="1"/>
          </p:cNvSpPr>
          <p:nvPr/>
        </p:nvSpPr>
        <p:spPr bwMode="auto">
          <a:xfrm>
            <a:off x="7308850" y="4941888"/>
            <a:ext cx="287338" cy="3571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109761" name="WordArt 193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83518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This x is at 4 on the horizontal axis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and -3 on the vertical axis</a:t>
            </a:r>
            <a:endParaRPr lang="lt-LT" sz="3600" kern="10" spc="72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9762" name="WordArt 194"/>
          <p:cNvSpPr>
            <a:spLocks noChangeArrowheads="1" noChangeShapeType="1" noTextEdit="1"/>
          </p:cNvSpPr>
          <p:nvPr/>
        </p:nvSpPr>
        <p:spPr bwMode="auto">
          <a:xfrm>
            <a:off x="5795963" y="4581525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109763" name="WordArt 195"/>
          <p:cNvSpPr>
            <a:spLocks noChangeArrowheads="1" noChangeShapeType="1" noTextEdit="1"/>
          </p:cNvSpPr>
          <p:nvPr/>
        </p:nvSpPr>
        <p:spPr bwMode="auto">
          <a:xfrm>
            <a:off x="6443663" y="4652963"/>
            <a:ext cx="45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-3</a:t>
            </a:r>
          </a:p>
        </p:txBody>
      </p:sp>
      <p:sp>
        <p:nvSpPr>
          <p:cNvPr id="109764" name="WordArt 196"/>
          <p:cNvSpPr>
            <a:spLocks noChangeArrowheads="1" noChangeShapeType="1" noTextEdit="1"/>
          </p:cNvSpPr>
          <p:nvPr/>
        </p:nvSpPr>
        <p:spPr bwMode="auto">
          <a:xfrm>
            <a:off x="6227763" y="5013325"/>
            <a:ext cx="14446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</p:txBody>
      </p:sp>
      <p:sp>
        <p:nvSpPr>
          <p:cNvPr id="109765" name="WordArt 197"/>
          <p:cNvSpPr>
            <a:spLocks noChangeArrowheads="1" noChangeShapeType="1" noTextEdit="1"/>
          </p:cNvSpPr>
          <p:nvPr/>
        </p:nvSpPr>
        <p:spPr bwMode="auto">
          <a:xfrm>
            <a:off x="5508625" y="4508500"/>
            <a:ext cx="215900" cy="806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eather"/>
              </a:rPr>
              <a:t>(</a:t>
            </a:r>
          </a:p>
        </p:txBody>
      </p:sp>
      <p:sp>
        <p:nvSpPr>
          <p:cNvPr id="109766" name="WordArt 198"/>
          <p:cNvSpPr>
            <a:spLocks noChangeArrowheads="1" noChangeShapeType="1" noTextEdit="1"/>
          </p:cNvSpPr>
          <p:nvPr/>
        </p:nvSpPr>
        <p:spPr bwMode="auto">
          <a:xfrm>
            <a:off x="7019925" y="4508500"/>
            <a:ext cx="215900" cy="806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eather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7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7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9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9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9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9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9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9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9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9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9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9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9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9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9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9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9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9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9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60" grpId="0" animBg="1"/>
      <p:bldP spid="109761" grpId="0" animBg="1"/>
      <p:bldP spid="109762" grpId="0" animBg="1"/>
      <p:bldP spid="109763" grpId="0" animBg="1"/>
      <p:bldP spid="109764" grpId="0" animBg="1"/>
      <p:bldP spid="109765" grpId="0" animBg="1"/>
      <p:bldP spid="1097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4" name="Group 2"/>
          <p:cNvGraphicFramePr>
            <a:graphicFrameLocks noGrp="1"/>
          </p:cNvGraphicFramePr>
          <p:nvPr/>
        </p:nvGraphicFramePr>
        <p:xfrm>
          <a:off x="5148263" y="1052513"/>
          <a:ext cx="2903537" cy="25876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0632" name="Text Box 40"/>
          <p:cNvSpPr txBox="1">
            <a:spLocks noChangeArrowheads="1"/>
          </p:cNvSpPr>
          <p:nvPr/>
        </p:nvSpPr>
        <p:spPr bwMode="auto">
          <a:xfrm>
            <a:off x="485933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788511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7308850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10635" name="Text Box 43"/>
          <p:cNvSpPr txBox="1">
            <a:spLocks noChangeArrowheads="1"/>
          </p:cNvSpPr>
          <p:nvPr/>
        </p:nvSpPr>
        <p:spPr bwMode="auto">
          <a:xfrm>
            <a:off x="673258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10636" name="Text Box 44"/>
          <p:cNvSpPr txBox="1">
            <a:spLocks noChangeArrowheads="1"/>
          </p:cNvSpPr>
          <p:nvPr/>
        </p:nvSpPr>
        <p:spPr bwMode="auto">
          <a:xfrm>
            <a:off x="6156325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10637" name="Text Box 45"/>
          <p:cNvSpPr txBox="1">
            <a:spLocks noChangeArrowheads="1"/>
          </p:cNvSpPr>
          <p:nvPr/>
        </p:nvSpPr>
        <p:spPr bwMode="auto">
          <a:xfrm>
            <a:off x="558006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10638" name="Text Box 46"/>
          <p:cNvSpPr txBox="1">
            <a:spLocks noChangeArrowheads="1"/>
          </p:cNvSpPr>
          <p:nvPr/>
        </p:nvSpPr>
        <p:spPr bwMode="auto">
          <a:xfrm>
            <a:off x="4859338" y="2924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10639" name="Text Box 47"/>
          <p:cNvSpPr txBox="1">
            <a:spLocks noChangeArrowheads="1"/>
          </p:cNvSpPr>
          <p:nvPr/>
        </p:nvSpPr>
        <p:spPr bwMode="auto">
          <a:xfrm>
            <a:off x="4859338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10640" name="Text Box 48"/>
          <p:cNvSpPr txBox="1">
            <a:spLocks noChangeArrowheads="1"/>
          </p:cNvSpPr>
          <p:nvPr/>
        </p:nvSpPr>
        <p:spPr bwMode="auto">
          <a:xfrm>
            <a:off x="4859338" y="191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10641" name="Text Box 49"/>
          <p:cNvSpPr txBox="1">
            <a:spLocks noChangeArrowheads="1"/>
          </p:cNvSpPr>
          <p:nvPr/>
        </p:nvSpPr>
        <p:spPr bwMode="auto">
          <a:xfrm>
            <a:off x="4859338" y="1412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10642" name="Text Box 50"/>
          <p:cNvSpPr txBox="1">
            <a:spLocks noChangeArrowheads="1"/>
          </p:cNvSpPr>
          <p:nvPr/>
        </p:nvSpPr>
        <p:spPr bwMode="auto">
          <a:xfrm>
            <a:off x="4859338" y="9080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graphicFrame>
        <p:nvGraphicFramePr>
          <p:cNvPr id="110643" name="Group 51"/>
          <p:cNvGraphicFramePr>
            <a:graphicFrameLocks noGrp="1"/>
          </p:cNvGraphicFramePr>
          <p:nvPr/>
        </p:nvGraphicFramePr>
        <p:xfrm>
          <a:off x="2268538" y="1052513"/>
          <a:ext cx="2903537" cy="2592387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65150"/>
                <a:gridCol w="595312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0681" name="Group 89"/>
          <p:cNvGraphicFramePr>
            <a:graphicFrameLocks noGrp="1"/>
          </p:cNvGraphicFramePr>
          <p:nvPr/>
        </p:nvGraphicFramePr>
        <p:xfrm>
          <a:off x="5148263" y="3644900"/>
          <a:ext cx="2903537" cy="25876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0719" name="Group 127"/>
          <p:cNvGraphicFramePr>
            <a:graphicFrameLocks noGrp="1"/>
          </p:cNvGraphicFramePr>
          <p:nvPr/>
        </p:nvGraphicFramePr>
        <p:xfrm>
          <a:off x="2268538" y="3644900"/>
          <a:ext cx="2903537" cy="25749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61975"/>
                <a:gridCol w="60007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0757" name="Line 165"/>
          <p:cNvSpPr>
            <a:spLocks noChangeShapeType="1"/>
          </p:cNvSpPr>
          <p:nvPr/>
        </p:nvSpPr>
        <p:spPr bwMode="auto">
          <a:xfrm>
            <a:off x="5148263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10758" name="Line 166"/>
          <p:cNvSpPr>
            <a:spLocks noChangeShapeType="1"/>
          </p:cNvSpPr>
          <p:nvPr/>
        </p:nvSpPr>
        <p:spPr bwMode="auto">
          <a:xfrm flipV="1">
            <a:off x="5148263" y="908050"/>
            <a:ext cx="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10759" name="Line 167"/>
          <p:cNvSpPr>
            <a:spLocks noChangeShapeType="1"/>
          </p:cNvSpPr>
          <p:nvPr/>
        </p:nvSpPr>
        <p:spPr bwMode="auto">
          <a:xfrm>
            <a:off x="2268538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10760" name="Line 168"/>
          <p:cNvSpPr>
            <a:spLocks noChangeShapeType="1"/>
          </p:cNvSpPr>
          <p:nvPr/>
        </p:nvSpPr>
        <p:spPr bwMode="auto">
          <a:xfrm>
            <a:off x="5148263" y="3644900"/>
            <a:ext cx="0" cy="266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10761" name="Text Box 169"/>
          <p:cNvSpPr txBox="1">
            <a:spLocks noChangeArrowheads="1"/>
          </p:cNvSpPr>
          <p:nvPr/>
        </p:nvSpPr>
        <p:spPr bwMode="auto">
          <a:xfrm>
            <a:off x="4356100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-1</a:t>
            </a:r>
          </a:p>
        </p:txBody>
      </p:sp>
      <p:sp>
        <p:nvSpPr>
          <p:cNvPr id="110762" name="Text Box 170"/>
          <p:cNvSpPr txBox="1">
            <a:spLocks noChangeArrowheads="1"/>
          </p:cNvSpPr>
          <p:nvPr/>
        </p:nvSpPr>
        <p:spPr bwMode="auto">
          <a:xfrm>
            <a:off x="1816100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10763" name="Text Box 171"/>
          <p:cNvSpPr txBox="1">
            <a:spLocks noChangeArrowheads="1"/>
          </p:cNvSpPr>
          <p:nvPr/>
        </p:nvSpPr>
        <p:spPr bwMode="auto">
          <a:xfrm>
            <a:off x="2032000" y="424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10764" name="Text Box 172"/>
          <p:cNvSpPr txBox="1">
            <a:spLocks noChangeArrowheads="1"/>
          </p:cNvSpPr>
          <p:nvPr/>
        </p:nvSpPr>
        <p:spPr bwMode="auto">
          <a:xfrm>
            <a:off x="2247900" y="445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10765" name="Text Box 173"/>
          <p:cNvSpPr txBox="1">
            <a:spLocks noChangeArrowheads="1"/>
          </p:cNvSpPr>
          <p:nvPr/>
        </p:nvSpPr>
        <p:spPr bwMode="auto">
          <a:xfrm>
            <a:off x="2463800" y="4672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10766" name="Text Box 174"/>
          <p:cNvSpPr txBox="1">
            <a:spLocks noChangeArrowheads="1"/>
          </p:cNvSpPr>
          <p:nvPr/>
        </p:nvSpPr>
        <p:spPr bwMode="auto">
          <a:xfrm>
            <a:off x="2679700" y="4887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10767" name="Text Box 175"/>
          <p:cNvSpPr txBox="1">
            <a:spLocks noChangeArrowheads="1"/>
          </p:cNvSpPr>
          <p:nvPr/>
        </p:nvSpPr>
        <p:spPr bwMode="auto">
          <a:xfrm>
            <a:off x="1187450" y="4292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10768" name="Text Box 176"/>
          <p:cNvSpPr txBox="1">
            <a:spLocks noChangeArrowheads="1"/>
          </p:cNvSpPr>
          <p:nvPr/>
        </p:nvSpPr>
        <p:spPr bwMode="auto">
          <a:xfrm>
            <a:off x="4787900" y="55165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-4</a:t>
            </a:r>
          </a:p>
        </p:txBody>
      </p:sp>
      <p:sp>
        <p:nvSpPr>
          <p:cNvPr id="110769" name="Text Box 177"/>
          <p:cNvSpPr txBox="1">
            <a:spLocks noChangeArrowheads="1"/>
          </p:cNvSpPr>
          <p:nvPr/>
        </p:nvSpPr>
        <p:spPr bwMode="auto">
          <a:xfrm>
            <a:off x="4787900" y="60213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-5</a:t>
            </a:r>
          </a:p>
        </p:txBody>
      </p:sp>
      <p:sp>
        <p:nvSpPr>
          <p:cNvPr id="110770" name="Text Box 178"/>
          <p:cNvSpPr txBox="1">
            <a:spLocks noChangeArrowheads="1"/>
          </p:cNvSpPr>
          <p:nvPr/>
        </p:nvSpPr>
        <p:spPr bwMode="auto">
          <a:xfrm>
            <a:off x="2051050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-5</a:t>
            </a:r>
          </a:p>
        </p:txBody>
      </p:sp>
      <p:sp>
        <p:nvSpPr>
          <p:cNvPr id="110771" name="Text Box 179"/>
          <p:cNvSpPr txBox="1">
            <a:spLocks noChangeArrowheads="1"/>
          </p:cNvSpPr>
          <p:nvPr/>
        </p:nvSpPr>
        <p:spPr bwMode="auto">
          <a:xfrm>
            <a:off x="4787900" y="50133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-3</a:t>
            </a:r>
          </a:p>
        </p:txBody>
      </p:sp>
      <p:sp>
        <p:nvSpPr>
          <p:cNvPr id="110772" name="Text Box 180"/>
          <p:cNvSpPr txBox="1">
            <a:spLocks noChangeArrowheads="1"/>
          </p:cNvSpPr>
          <p:nvPr/>
        </p:nvSpPr>
        <p:spPr bwMode="auto">
          <a:xfrm>
            <a:off x="2627313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-4</a:t>
            </a:r>
          </a:p>
        </p:txBody>
      </p:sp>
      <p:sp>
        <p:nvSpPr>
          <p:cNvPr id="110773" name="Text Box 181"/>
          <p:cNvSpPr txBox="1">
            <a:spLocks noChangeArrowheads="1"/>
          </p:cNvSpPr>
          <p:nvPr/>
        </p:nvSpPr>
        <p:spPr bwMode="auto">
          <a:xfrm>
            <a:off x="4787900" y="45085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-2</a:t>
            </a:r>
          </a:p>
        </p:txBody>
      </p:sp>
      <p:sp>
        <p:nvSpPr>
          <p:cNvPr id="110774" name="Text Box 182"/>
          <p:cNvSpPr txBox="1">
            <a:spLocks noChangeArrowheads="1"/>
          </p:cNvSpPr>
          <p:nvPr/>
        </p:nvSpPr>
        <p:spPr bwMode="auto">
          <a:xfrm>
            <a:off x="3203575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-3</a:t>
            </a:r>
          </a:p>
        </p:txBody>
      </p:sp>
      <p:sp>
        <p:nvSpPr>
          <p:cNvPr id="110775" name="Text Box 183"/>
          <p:cNvSpPr txBox="1">
            <a:spLocks noChangeArrowheads="1"/>
          </p:cNvSpPr>
          <p:nvPr/>
        </p:nvSpPr>
        <p:spPr bwMode="auto">
          <a:xfrm>
            <a:off x="4787900" y="39338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-1</a:t>
            </a:r>
          </a:p>
        </p:txBody>
      </p:sp>
      <p:sp>
        <p:nvSpPr>
          <p:cNvPr id="110776" name="Text Box 184"/>
          <p:cNvSpPr txBox="1">
            <a:spLocks noChangeArrowheads="1"/>
          </p:cNvSpPr>
          <p:nvPr/>
        </p:nvSpPr>
        <p:spPr bwMode="auto">
          <a:xfrm>
            <a:off x="3779838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-2</a:t>
            </a:r>
          </a:p>
        </p:txBody>
      </p:sp>
      <p:sp>
        <p:nvSpPr>
          <p:cNvPr id="110777" name="WordArt 185"/>
          <p:cNvSpPr>
            <a:spLocks noChangeArrowheads="1" noChangeShapeType="1" noTextEdit="1"/>
          </p:cNvSpPr>
          <p:nvPr/>
        </p:nvSpPr>
        <p:spPr bwMode="auto">
          <a:xfrm>
            <a:off x="3851275" y="1844675"/>
            <a:ext cx="287338" cy="357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110778" name="WordArt 186"/>
          <p:cNvSpPr>
            <a:spLocks noChangeArrowheads="1" noChangeShapeType="1" noTextEdit="1"/>
          </p:cNvSpPr>
          <p:nvPr/>
        </p:nvSpPr>
        <p:spPr bwMode="auto">
          <a:xfrm>
            <a:off x="2627313" y="1484313"/>
            <a:ext cx="3619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-2</a:t>
            </a:r>
          </a:p>
        </p:txBody>
      </p:sp>
      <p:sp>
        <p:nvSpPr>
          <p:cNvPr id="110779" name="WordArt 187"/>
          <p:cNvSpPr>
            <a:spLocks noChangeArrowheads="1" noChangeShapeType="1" noTextEdit="1"/>
          </p:cNvSpPr>
          <p:nvPr/>
        </p:nvSpPr>
        <p:spPr bwMode="auto">
          <a:xfrm>
            <a:off x="3276600" y="1484313"/>
            <a:ext cx="238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110780" name="WordArt 188"/>
          <p:cNvSpPr>
            <a:spLocks noChangeArrowheads="1" noChangeShapeType="1" noTextEdit="1"/>
          </p:cNvSpPr>
          <p:nvPr/>
        </p:nvSpPr>
        <p:spPr bwMode="auto">
          <a:xfrm>
            <a:off x="3132138" y="1844675"/>
            <a:ext cx="762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,</a:t>
            </a:r>
          </a:p>
        </p:txBody>
      </p:sp>
      <p:sp>
        <p:nvSpPr>
          <p:cNvPr id="110781" name="WordArt 189"/>
          <p:cNvSpPr>
            <a:spLocks noChangeArrowheads="1" noChangeShapeType="1" noTextEdit="1"/>
          </p:cNvSpPr>
          <p:nvPr/>
        </p:nvSpPr>
        <p:spPr bwMode="auto">
          <a:xfrm>
            <a:off x="2339975" y="1484313"/>
            <a:ext cx="142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eather"/>
              </a:rPr>
              <a:t>(</a:t>
            </a:r>
          </a:p>
        </p:txBody>
      </p:sp>
      <p:sp>
        <p:nvSpPr>
          <p:cNvPr id="110782" name="WordArt 190"/>
          <p:cNvSpPr>
            <a:spLocks noChangeArrowheads="1" noChangeShapeType="1" noTextEdit="1"/>
          </p:cNvSpPr>
          <p:nvPr/>
        </p:nvSpPr>
        <p:spPr bwMode="auto">
          <a:xfrm>
            <a:off x="3635375" y="1484313"/>
            <a:ext cx="1905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eather"/>
              </a:rPr>
              <a:t>)</a:t>
            </a:r>
          </a:p>
        </p:txBody>
      </p:sp>
      <p:sp>
        <p:nvSpPr>
          <p:cNvPr id="110783" name="WordArt 191"/>
          <p:cNvSpPr>
            <a:spLocks noChangeArrowheads="1" noChangeShapeType="1" noTextEdit="1"/>
          </p:cNvSpPr>
          <p:nvPr/>
        </p:nvSpPr>
        <p:spPr bwMode="auto">
          <a:xfrm>
            <a:off x="7308850" y="4941888"/>
            <a:ext cx="287338" cy="3571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110784" name="WordArt 192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83518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This x is at -5 on the horizontal axis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and -2 on the vertical axis</a:t>
            </a:r>
            <a:endParaRPr lang="lt-LT" sz="3600" kern="10" spc="72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0785" name="WordArt 193"/>
          <p:cNvSpPr>
            <a:spLocks noChangeArrowheads="1" noChangeShapeType="1" noTextEdit="1"/>
          </p:cNvSpPr>
          <p:nvPr/>
        </p:nvSpPr>
        <p:spPr bwMode="auto">
          <a:xfrm>
            <a:off x="5795963" y="4581525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110786" name="WordArt 194"/>
          <p:cNvSpPr>
            <a:spLocks noChangeArrowheads="1" noChangeShapeType="1" noTextEdit="1"/>
          </p:cNvSpPr>
          <p:nvPr/>
        </p:nvSpPr>
        <p:spPr bwMode="auto">
          <a:xfrm>
            <a:off x="6443663" y="4652963"/>
            <a:ext cx="45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-3</a:t>
            </a:r>
          </a:p>
        </p:txBody>
      </p:sp>
      <p:sp>
        <p:nvSpPr>
          <p:cNvPr id="110787" name="WordArt 195"/>
          <p:cNvSpPr>
            <a:spLocks noChangeArrowheads="1" noChangeShapeType="1" noTextEdit="1"/>
          </p:cNvSpPr>
          <p:nvPr/>
        </p:nvSpPr>
        <p:spPr bwMode="auto">
          <a:xfrm>
            <a:off x="6227763" y="5013325"/>
            <a:ext cx="14446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</p:txBody>
      </p:sp>
      <p:sp>
        <p:nvSpPr>
          <p:cNvPr id="110788" name="WordArt 196"/>
          <p:cNvSpPr>
            <a:spLocks noChangeArrowheads="1" noChangeShapeType="1" noTextEdit="1"/>
          </p:cNvSpPr>
          <p:nvPr/>
        </p:nvSpPr>
        <p:spPr bwMode="auto">
          <a:xfrm>
            <a:off x="5508625" y="4508500"/>
            <a:ext cx="215900" cy="806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eather"/>
              </a:rPr>
              <a:t>(</a:t>
            </a:r>
          </a:p>
        </p:txBody>
      </p:sp>
      <p:sp>
        <p:nvSpPr>
          <p:cNvPr id="110789" name="WordArt 197"/>
          <p:cNvSpPr>
            <a:spLocks noChangeArrowheads="1" noChangeShapeType="1" noTextEdit="1"/>
          </p:cNvSpPr>
          <p:nvPr/>
        </p:nvSpPr>
        <p:spPr bwMode="auto">
          <a:xfrm>
            <a:off x="7019925" y="4508500"/>
            <a:ext cx="215900" cy="806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eather"/>
              </a:rPr>
              <a:t>)</a:t>
            </a:r>
          </a:p>
        </p:txBody>
      </p:sp>
      <p:sp>
        <p:nvSpPr>
          <p:cNvPr id="110790" name="WordArt 198"/>
          <p:cNvSpPr>
            <a:spLocks noChangeArrowheads="1" noChangeShapeType="1" noTextEdit="1"/>
          </p:cNvSpPr>
          <p:nvPr/>
        </p:nvSpPr>
        <p:spPr bwMode="auto">
          <a:xfrm>
            <a:off x="2124075" y="4437063"/>
            <a:ext cx="287338" cy="3571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110791" name="WordArt 199"/>
          <p:cNvSpPr>
            <a:spLocks noChangeArrowheads="1" noChangeShapeType="1" noTextEdit="1"/>
          </p:cNvSpPr>
          <p:nvPr/>
        </p:nvSpPr>
        <p:spPr bwMode="auto">
          <a:xfrm>
            <a:off x="2916238" y="4221163"/>
            <a:ext cx="381000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lt-LT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-5</a:t>
            </a:r>
          </a:p>
        </p:txBody>
      </p:sp>
      <p:sp>
        <p:nvSpPr>
          <p:cNvPr id="110792" name="WordArt 200"/>
          <p:cNvSpPr>
            <a:spLocks noChangeArrowheads="1" noChangeShapeType="1" noTextEdit="1"/>
          </p:cNvSpPr>
          <p:nvPr/>
        </p:nvSpPr>
        <p:spPr bwMode="auto">
          <a:xfrm>
            <a:off x="3563938" y="4221163"/>
            <a:ext cx="361950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lt-LT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-2</a:t>
            </a:r>
          </a:p>
        </p:txBody>
      </p:sp>
      <p:sp>
        <p:nvSpPr>
          <p:cNvPr id="110793" name="WordArt 201"/>
          <p:cNvSpPr>
            <a:spLocks noChangeArrowheads="1" noChangeShapeType="1" noTextEdit="1"/>
          </p:cNvSpPr>
          <p:nvPr/>
        </p:nvSpPr>
        <p:spPr bwMode="auto">
          <a:xfrm>
            <a:off x="3419475" y="4724400"/>
            <a:ext cx="730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lt-LT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,</a:t>
            </a:r>
          </a:p>
        </p:txBody>
      </p:sp>
      <p:sp>
        <p:nvSpPr>
          <p:cNvPr id="110794" name="WordArt 202"/>
          <p:cNvSpPr>
            <a:spLocks noChangeArrowheads="1" noChangeShapeType="1" noTextEdit="1"/>
          </p:cNvSpPr>
          <p:nvPr/>
        </p:nvSpPr>
        <p:spPr bwMode="auto">
          <a:xfrm>
            <a:off x="2700338" y="4221163"/>
            <a:ext cx="190500" cy="679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lt-LT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(</a:t>
            </a:r>
          </a:p>
        </p:txBody>
      </p:sp>
      <p:sp>
        <p:nvSpPr>
          <p:cNvPr id="110795" name="WordArt 203"/>
          <p:cNvSpPr>
            <a:spLocks noChangeArrowheads="1" noChangeShapeType="1" noTextEdit="1"/>
          </p:cNvSpPr>
          <p:nvPr/>
        </p:nvSpPr>
        <p:spPr bwMode="auto">
          <a:xfrm>
            <a:off x="4067175" y="4221163"/>
            <a:ext cx="190500" cy="679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lt-LT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84" grpId="0" animBg="1"/>
      <p:bldP spid="110790" grpId="0" animBg="1"/>
      <p:bldP spid="110791" grpId="0" animBg="1"/>
      <p:bldP spid="110792" grpId="0" animBg="1"/>
      <p:bldP spid="110793" grpId="0" animBg="1"/>
      <p:bldP spid="110794" grpId="0" animBg="1"/>
      <p:bldP spid="1107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18" name="Group 2"/>
          <p:cNvGraphicFramePr>
            <a:graphicFrameLocks noGrp="1"/>
          </p:cNvGraphicFramePr>
          <p:nvPr/>
        </p:nvGraphicFramePr>
        <p:xfrm>
          <a:off x="5148263" y="1052513"/>
          <a:ext cx="2903537" cy="25876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1656" name="Text Box 40"/>
          <p:cNvSpPr txBox="1">
            <a:spLocks noChangeArrowheads="1"/>
          </p:cNvSpPr>
          <p:nvPr/>
        </p:nvSpPr>
        <p:spPr bwMode="auto">
          <a:xfrm>
            <a:off x="485933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111657" name="Text Box 41"/>
          <p:cNvSpPr txBox="1">
            <a:spLocks noChangeArrowheads="1"/>
          </p:cNvSpPr>
          <p:nvPr/>
        </p:nvSpPr>
        <p:spPr bwMode="auto">
          <a:xfrm>
            <a:off x="788511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sp>
        <p:nvSpPr>
          <p:cNvPr id="111658" name="Text Box 42"/>
          <p:cNvSpPr txBox="1">
            <a:spLocks noChangeArrowheads="1"/>
          </p:cNvSpPr>
          <p:nvPr/>
        </p:nvSpPr>
        <p:spPr bwMode="auto">
          <a:xfrm>
            <a:off x="7308850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11659" name="Text Box 43"/>
          <p:cNvSpPr txBox="1">
            <a:spLocks noChangeArrowheads="1"/>
          </p:cNvSpPr>
          <p:nvPr/>
        </p:nvSpPr>
        <p:spPr bwMode="auto">
          <a:xfrm>
            <a:off x="673258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11660" name="Text Box 44"/>
          <p:cNvSpPr txBox="1">
            <a:spLocks noChangeArrowheads="1"/>
          </p:cNvSpPr>
          <p:nvPr/>
        </p:nvSpPr>
        <p:spPr bwMode="auto">
          <a:xfrm>
            <a:off x="6156325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11661" name="Text Box 45"/>
          <p:cNvSpPr txBox="1">
            <a:spLocks noChangeArrowheads="1"/>
          </p:cNvSpPr>
          <p:nvPr/>
        </p:nvSpPr>
        <p:spPr bwMode="auto">
          <a:xfrm>
            <a:off x="558006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11662" name="Text Box 46"/>
          <p:cNvSpPr txBox="1">
            <a:spLocks noChangeArrowheads="1"/>
          </p:cNvSpPr>
          <p:nvPr/>
        </p:nvSpPr>
        <p:spPr bwMode="auto">
          <a:xfrm>
            <a:off x="4859338" y="2924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11663" name="Text Box 47"/>
          <p:cNvSpPr txBox="1">
            <a:spLocks noChangeArrowheads="1"/>
          </p:cNvSpPr>
          <p:nvPr/>
        </p:nvSpPr>
        <p:spPr bwMode="auto">
          <a:xfrm>
            <a:off x="4859338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11664" name="Text Box 48"/>
          <p:cNvSpPr txBox="1">
            <a:spLocks noChangeArrowheads="1"/>
          </p:cNvSpPr>
          <p:nvPr/>
        </p:nvSpPr>
        <p:spPr bwMode="auto">
          <a:xfrm>
            <a:off x="4859338" y="191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11665" name="Text Box 49"/>
          <p:cNvSpPr txBox="1">
            <a:spLocks noChangeArrowheads="1"/>
          </p:cNvSpPr>
          <p:nvPr/>
        </p:nvSpPr>
        <p:spPr bwMode="auto">
          <a:xfrm>
            <a:off x="4859338" y="1412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11666" name="Text Box 50"/>
          <p:cNvSpPr txBox="1">
            <a:spLocks noChangeArrowheads="1"/>
          </p:cNvSpPr>
          <p:nvPr/>
        </p:nvSpPr>
        <p:spPr bwMode="auto">
          <a:xfrm>
            <a:off x="4859338" y="9080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graphicFrame>
        <p:nvGraphicFramePr>
          <p:cNvPr id="111667" name="Group 51"/>
          <p:cNvGraphicFramePr>
            <a:graphicFrameLocks noGrp="1"/>
          </p:cNvGraphicFramePr>
          <p:nvPr/>
        </p:nvGraphicFramePr>
        <p:xfrm>
          <a:off x="2268538" y="1052513"/>
          <a:ext cx="2903537" cy="2592387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65150"/>
                <a:gridCol w="595312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1705" name="Group 89"/>
          <p:cNvGraphicFramePr>
            <a:graphicFrameLocks noGrp="1"/>
          </p:cNvGraphicFramePr>
          <p:nvPr/>
        </p:nvGraphicFramePr>
        <p:xfrm>
          <a:off x="5148263" y="3644900"/>
          <a:ext cx="2903537" cy="25876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1743" name="Group 127"/>
          <p:cNvGraphicFramePr>
            <a:graphicFrameLocks noGrp="1"/>
          </p:cNvGraphicFramePr>
          <p:nvPr/>
        </p:nvGraphicFramePr>
        <p:xfrm>
          <a:off x="2268538" y="3644900"/>
          <a:ext cx="2903537" cy="25749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61975"/>
                <a:gridCol w="60007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1781" name="Line 165"/>
          <p:cNvSpPr>
            <a:spLocks noChangeShapeType="1"/>
          </p:cNvSpPr>
          <p:nvPr/>
        </p:nvSpPr>
        <p:spPr bwMode="auto">
          <a:xfrm>
            <a:off x="5148263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11782" name="Line 166"/>
          <p:cNvSpPr>
            <a:spLocks noChangeShapeType="1"/>
          </p:cNvSpPr>
          <p:nvPr/>
        </p:nvSpPr>
        <p:spPr bwMode="auto">
          <a:xfrm flipV="1">
            <a:off x="5148263" y="908050"/>
            <a:ext cx="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11783" name="Line 167"/>
          <p:cNvSpPr>
            <a:spLocks noChangeShapeType="1"/>
          </p:cNvSpPr>
          <p:nvPr/>
        </p:nvSpPr>
        <p:spPr bwMode="auto">
          <a:xfrm>
            <a:off x="2268538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11784" name="Line 168"/>
          <p:cNvSpPr>
            <a:spLocks noChangeShapeType="1"/>
          </p:cNvSpPr>
          <p:nvPr/>
        </p:nvSpPr>
        <p:spPr bwMode="auto">
          <a:xfrm>
            <a:off x="5148263" y="3644900"/>
            <a:ext cx="0" cy="266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11785" name="Text Box 169"/>
          <p:cNvSpPr txBox="1">
            <a:spLocks noChangeArrowheads="1"/>
          </p:cNvSpPr>
          <p:nvPr/>
        </p:nvSpPr>
        <p:spPr bwMode="auto">
          <a:xfrm>
            <a:off x="4356100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-1</a:t>
            </a:r>
          </a:p>
        </p:txBody>
      </p:sp>
      <p:sp>
        <p:nvSpPr>
          <p:cNvPr id="111786" name="Text Box 170"/>
          <p:cNvSpPr txBox="1">
            <a:spLocks noChangeArrowheads="1"/>
          </p:cNvSpPr>
          <p:nvPr/>
        </p:nvSpPr>
        <p:spPr bwMode="auto">
          <a:xfrm>
            <a:off x="1816100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11787" name="Text Box 171"/>
          <p:cNvSpPr txBox="1">
            <a:spLocks noChangeArrowheads="1"/>
          </p:cNvSpPr>
          <p:nvPr/>
        </p:nvSpPr>
        <p:spPr bwMode="auto">
          <a:xfrm>
            <a:off x="2032000" y="424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11788" name="Text Box 172"/>
          <p:cNvSpPr txBox="1">
            <a:spLocks noChangeArrowheads="1"/>
          </p:cNvSpPr>
          <p:nvPr/>
        </p:nvSpPr>
        <p:spPr bwMode="auto">
          <a:xfrm>
            <a:off x="2247900" y="445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11789" name="Text Box 173"/>
          <p:cNvSpPr txBox="1">
            <a:spLocks noChangeArrowheads="1"/>
          </p:cNvSpPr>
          <p:nvPr/>
        </p:nvSpPr>
        <p:spPr bwMode="auto">
          <a:xfrm>
            <a:off x="2463800" y="4672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11790" name="Text Box 174"/>
          <p:cNvSpPr txBox="1">
            <a:spLocks noChangeArrowheads="1"/>
          </p:cNvSpPr>
          <p:nvPr/>
        </p:nvSpPr>
        <p:spPr bwMode="auto">
          <a:xfrm>
            <a:off x="2679700" y="4887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11791" name="Text Box 175"/>
          <p:cNvSpPr txBox="1">
            <a:spLocks noChangeArrowheads="1"/>
          </p:cNvSpPr>
          <p:nvPr/>
        </p:nvSpPr>
        <p:spPr bwMode="auto">
          <a:xfrm>
            <a:off x="1187450" y="4292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11792" name="Text Box 176"/>
          <p:cNvSpPr txBox="1">
            <a:spLocks noChangeArrowheads="1"/>
          </p:cNvSpPr>
          <p:nvPr/>
        </p:nvSpPr>
        <p:spPr bwMode="auto">
          <a:xfrm>
            <a:off x="4787900" y="55165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-4</a:t>
            </a:r>
          </a:p>
        </p:txBody>
      </p:sp>
      <p:sp>
        <p:nvSpPr>
          <p:cNvPr id="111793" name="Text Box 177"/>
          <p:cNvSpPr txBox="1">
            <a:spLocks noChangeArrowheads="1"/>
          </p:cNvSpPr>
          <p:nvPr/>
        </p:nvSpPr>
        <p:spPr bwMode="auto">
          <a:xfrm>
            <a:off x="4787900" y="60213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-5</a:t>
            </a:r>
          </a:p>
        </p:txBody>
      </p:sp>
      <p:sp>
        <p:nvSpPr>
          <p:cNvPr id="111794" name="Text Box 178"/>
          <p:cNvSpPr txBox="1">
            <a:spLocks noChangeArrowheads="1"/>
          </p:cNvSpPr>
          <p:nvPr/>
        </p:nvSpPr>
        <p:spPr bwMode="auto">
          <a:xfrm>
            <a:off x="2051050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-5</a:t>
            </a:r>
          </a:p>
        </p:txBody>
      </p:sp>
      <p:sp>
        <p:nvSpPr>
          <p:cNvPr id="111795" name="Text Box 179"/>
          <p:cNvSpPr txBox="1">
            <a:spLocks noChangeArrowheads="1"/>
          </p:cNvSpPr>
          <p:nvPr/>
        </p:nvSpPr>
        <p:spPr bwMode="auto">
          <a:xfrm>
            <a:off x="4787900" y="50133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-3</a:t>
            </a:r>
          </a:p>
        </p:txBody>
      </p:sp>
      <p:sp>
        <p:nvSpPr>
          <p:cNvPr id="111796" name="Text Box 180"/>
          <p:cNvSpPr txBox="1">
            <a:spLocks noChangeArrowheads="1"/>
          </p:cNvSpPr>
          <p:nvPr/>
        </p:nvSpPr>
        <p:spPr bwMode="auto">
          <a:xfrm>
            <a:off x="2627313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-4</a:t>
            </a:r>
          </a:p>
        </p:txBody>
      </p:sp>
      <p:sp>
        <p:nvSpPr>
          <p:cNvPr id="111797" name="Text Box 181"/>
          <p:cNvSpPr txBox="1">
            <a:spLocks noChangeArrowheads="1"/>
          </p:cNvSpPr>
          <p:nvPr/>
        </p:nvSpPr>
        <p:spPr bwMode="auto">
          <a:xfrm>
            <a:off x="4787900" y="45085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-2</a:t>
            </a:r>
          </a:p>
        </p:txBody>
      </p:sp>
      <p:sp>
        <p:nvSpPr>
          <p:cNvPr id="111798" name="Text Box 182"/>
          <p:cNvSpPr txBox="1">
            <a:spLocks noChangeArrowheads="1"/>
          </p:cNvSpPr>
          <p:nvPr/>
        </p:nvSpPr>
        <p:spPr bwMode="auto">
          <a:xfrm>
            <a:off x="3203575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-3</a:t>
            </a:r>
          </a:p>
        </p:txBody>
      </p:sp>
      <p:sp>
        <p:nvSpPr>
          <p:cNvPr id="111799" name="Text Box 183"/>
          <p:cNvSpPr txBox="1">
            <a:spLocks noChangeArrowheads="1"/>
          </p:cNvSpPr>
          <p:nvPr/>
        </p:nvSpPr>
        <p:spPr bwMode="auto">
          <a:xfrm>
            <a:off x="4787900" y="39338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-1</a:t>
            </a:r>
          </a:p>
        </p:txBody>
      </p:sp>
      <p:sp>
        <p:nvSpPr>
          <p:cNvPr id="111800" name="Text Box 184"/>
          <p:cNvSpPr txBox="1">
            <a:spLocks noChangeArrowheads="1"/>
          </p:cNvSpPr>
          <p:nvPr/>
        </p:nvSpPr>
        <p:spPr bwMode="auto">
          <a:xfrm>
            <a:off x="3779838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-2</a:t>
            </a:r>
          </a:p>
        </p:txBody>
      </p:sp>
      <p:sp>
        <p:nvSpPr>
          <p:cNvPr id="111801" name="WordArt 185"/>
          <p:cNvSpPr>
            <a:spLocks noChangeArrowheads="1" noChangeShapeType="1" noTextEdit="1"/>
          </p:cNvSpPr>
          <p:nvPr/>
        </p:nvSpPr>
        <p:spPr bwMode="auto">
          <a:xfrm>
            <a:off x="7308850" y="1412875"/>
            <a:ext cx="287338" cy="357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111807" name="WordArt 191"/>
          <p:cNvSpPr>
            <a:spLocks noChangeArrowheads="1" noChangeShapeType="1" noTextEdit="1"/>
          </p:cNvSpPr>
          <p:nvPr/>
        </p:nvSpPr>
        <p:spPr bwMode="auto">
          <a:xfrm>
            <a:off x="5580063" y="2420938"/>
            <a:ext cx="287337" cy="3571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111814" name="WordArt 198"/>
          <p:cNvSpPr>
            <a:spLocks noChangeArrowheads="1" noChangeShapeType="1" noTextEdit="1"/>
          </p:cNvSpPr>
          <p:nvPr/>
        </p:nvSpPr>
        <p:spPr bwMode="auto">
          <a:xfrm>
            <a:off x="5580063" y="4508500"/>
            <a:ext cx="287337" cy="357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111820" name="WordArt 204"/>
          <p:cNvSpPr>
            <a:spLocks noChangeArrowheads="1" noChangeShapeType="1" noTextEdit="1"/>
          </p:cNvSpPr>
          <p:nvPr/>
        </p:nvSpPr>
        <p:spPr bwMode="auto">
          <a:xfrm>
            <a:off x="3276600" y="2924175"/>
            <a:ext cx="287338" cy="357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111821" name="WordArt 205"/>
          <p:cNvSpPr>
            <a:spLocks noChangeArrowheads="1" noChangeShapeType="1" noTextEdit="1"/>
          </p:cNvSpPr>
          <p:nvPr/>
        </p:nvSpPr>
        <p:spPr bwMode="auto">
          <a:xfrm>
            <a:off x="2124075" y="1341438"/>
            <a:ext cx="287338" cy="3571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111822" name="WordArt 206"/>
          <p:cNvSpPr>
            <a:spLocks noChangeArrowheads="1" noChangeShapeType="1" noTextEdit="1"/>
          </p:cNvSpPr>
          <p:nvPr/>
        </p:nvSpPr>
        <p:spPr bwMode="auto">
          <a:xfrm>
            <a:off x="3276600" y="5013325"/>
            <a:ext cx="287338" cy="357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111823" name="WordArt 207"/>
          <p:cNvSpPr>
            <a:spLocks noChangeArrowheads="1" noChangeShapeType="1" noTextEdit="1"/>
          </p:cNvSpPr>
          <p:nvPr/>
        </p:nvSpPr>
        <p:spPr bwMode="auto">
          <a:xfrm>
            <a:off x="7885113" y="5013325"/>
            <a:ext cx="287337" cy="357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111824" name="WordArt 208"/>
          <p:cNvSpPr>
            <a:spLocks noChangeArrowheads="1" noChangeShapeType="1" noTextEdit="1"/>
          </p:cNvSpPr>
          <p:nvPr/>
        </p:nvSpPr>
        <p:spPr bwMode="auto">
          <a:xfrm>
            <a:off x="5003800" y="3933825"/>
            <a:ext cx="287338" cy="357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111825" name="WordArt 209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What are the co-ordinates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of these points?</a:t>
            </a:r>
            <a:endParaRPr lang="lt-LT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1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11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8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8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1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1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1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18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1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11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01" grpId="0" animBg="1"/>
      <p:bldP spid="111807" grpId="0" animBg="1"/>
      <p:bldP spid="111820" grpId="0" animBg="1"/>
      <p:bldP spid="111821" grpId="0" animBg="1"/>
      <p:bldP spid="111822" grpId="0" animBg="1"/>
      <p:bldP spid="111823" grpId="0" animBg="1"/>
      <p:bldP spid="1118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WordArt 4"/>
          <p:cNvSpPr>
            <a:spLocks noChangeArrowheads="1" noChangeShapeType="1" noTextEdit="1"/>
          </p:cNvSpPr>
          <p:nvPr/>
        </p:nvSpPr>
        <p:spPr bwMode="auto">
          <a:xfrm>
            <a:off x="1187450" y="404813"/>
            <a:ext cx="6840538" cy="5688012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lt-LT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Well done!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WordArt 4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842486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Co-ordinates tell us where a point is on a grid.</a:t>
            </a:r>
            <a:endParaRPr lang="lt-LT" sz="3600" kern="10" spc="72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graphicFrame>
        <p:nvGraphicFramePr>
          <p:cNvPr id="97748" name="Group 468"/>
          <p:cNvGraphicFramePr>
            <a:graphicFrameLocks noGrp="1"/>
          </p:cNvGraphicFramePr>
          <p:nvPr/>
        </p:nvGraphicFramePr>
        <p:xfrm>
          <a:off x="1524000" y="1397000"/>
          <a:ext cx="4632325" cy="4119565"/>
        </p:xfrm>
        <a:graphic>
          <a:graphicData uri="http://schemas.openxmlformats.org/drawingml/2006/table">
            <a:tbl>
              <a:tblPr/>
              <a:tblGrid>
                <a:gridCol w="927100"/>
                <a:gridCol w="925513"/>
                <a:gridCol w="927100"/>
                <a:gridCol w="925512"/>
                <a:gridCol w="927100"/>
              </a:tblGrid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749" name="Line 469"/>
          <p:cNvSpPr>
            <a:spLocks noChangeShapeType="1"/>
          </p:cNvSpPr>
          <p:nvPr/>
        </p:nvSpPr>
        <p:spPr bwMode="auto">
          <a:xfrm>
            <a:off x="1547813" y="5516563"/>
            <a:ext cx="4968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97750" name="Line 470"/>
          <p:cNvSpPr>
            <a:spLocks noChangeShapeType="1"/>
          </p:cNvSpPr>
          <p:nvPr/>
        </p:nvSpPr>
        <p:spPr bwMode="auto">
          <a:xfrm flipV="1">
            <a:off x="1547813" y="1268413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97752" name="Text Box 472"/>
          <p:cNvSpPr txBox="1">
            <a:spLocks noChangeArrowheads="1"/>
          </p:cNvSpPr>
          <p:nvPr/>
        </p:nvSpPr>
        <p:spPr bwMode="auto">
          <a:xfrm>
            <a:off x="1187450" y="54451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</a:t>
            </a:r>
          </a:p>
        </p:txBody>
      </p:sp>
      <p:sp>
        <p:nvSpPr>
          <p:cNvPr id="97753" name="Text Box 473"/>
          <p:cNvSpPr txBox="1">
            <a:spLocks noChangeArrowheads="1"/>
          </p:cNvSpPr>
          <p:nvPr/>
        </p:nvSpPr>
        <p:spPr bwMode="auto">
          <a:xfrm>
            <a:off x="1258888" y="20605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4</a:t>
            </a:r>
          </a:p>
        </p:txBody>
      </p:sp>
      <p:sp>
        <p:nvSpPr>
          <p:cNvPr id="97754" name="Text Box 474"/>
          <p:cNvSpPr txBox="1">
            <a:spLocks noChangeArrowheads="1"/>
          </p:cNvSpPr>
          <p:nvPr/>
        </p:nvSpPr>
        <p:spPr bwMode="auto">
          <a:xfrm>
            <a:off x="1258888" y="28527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97755" name="Text Box 475"/>
          <p:cNvSpPr txBox="1">
            <a:spLocks noChangeArrowheads="1"/>
          </p:cNvSpPr>
          <p:nvPr/>
        </p:nvSpPr>
        <p:spPr bwMode="auto">
          <a:xfrm>
            <a:off x="1258888" y="37163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97756" name="Text Box 476"/>
          <p:cNvSpPr txBox="1">
            <a:spLocks noChangeArrowheads="1"/>
          </p:cNvSpPr>
          <p:nvPr/>
        </p:nvSpPr>
        <p:spPr bwMode="auto">
          <a:xfrm>
            <a:off x="1258888" y="45085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97757" name="Text Box 477"/>
          <p:cNvSpPr txBox="1">
            <a:spLocks noChangeArrowheads="1"/>
          </p:cNvSpPr>
          <p:nvPr/>
        </p:nvSpPr>
        <p:spPr bwMode="auto">
          <a:xfrm>
            <a:off x="6011863" y="558958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5</a:t>
            </a:r>
          </a:p>
        </p:txBody>
      </p:sp>
      <p:sp>
        <p:nvSpPr>
          <p:cNvPr id="97758" name="Text Box 478"/>
          <p:cNvSpPr txBox="1">
            <a:spLocks noChangeArrowheads="1"/>
          </p:cNvSpPr>
          <p:nvPr/>
        </p:nvSpPr>
        <p:spPr bwMode="auto">
          <a:xfrm>
            <a:off x="5076825" y="55895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4</a:t>
            </a:r>
          </a:p>
        </p:txBody>
      </p:sp>
      <p:sp>
        <p:nvSpPr>
          <p:cNvPr id="97759" name="Text Box 479"/>
          <p:cNvSpPr txBox="1">
            <a:spLocks noChangeArrowheads="1"/>
          </p:cNvSpPr>
          <p:nvPr/>
        </p:nvSpPr>
        <p:spPr bwMode="auto">
          <a:xfrm>
            <a:off x="4140200" y="55895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97760" name="Text Box 480"/>
          <p:cNvSpPr txBox="1">
            <a:spLocks noChangeArrowheads="1"/>
          </p:cNvSpPr>
          <p:nvPr/>
        </p:nvSpPr>
        <p:spPr bwMode="auto">
          <a:xfrm>
            <a:off x="3203575" y="55895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97761" name="Text Box 481"/>
          <p:cNvSpPr txBox="1">
            <a:spLocks noChangeArrowheads="1"/>
          </p:cNvSpPr>
          <p:nvPr/>
        </p:nvSpPr>
        <p:spPr bwMode="auto">
          <a:xfrm>
            <a:off x="2268538" y="558958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97762" name="Text Box 482"/>
          <p:cNvSpPr txBox="1">
            <a:spLocks noChangeArrowheads="1"/>
          </p:cNvSpPr>
          <p:nvPr/>
        </p:nvSpPr>
        <p:spPr bwMode="auto">
          <a:xfrm>
            <a:off x="6588125" y="53006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x</a:t>
            </a:r>
          </a:p>
        </p:txBody>
      </p:sp>
      <p:sp>
        <p:nvSpPr>
          <p:cNvPr id="97763" name="Text Box 483"/>
          <p:cNvSpPr txBox="1">
            <a:spLocks noChangeArrowheads="1"/>
          </p:cNvSpPr>
          <p:nvPr/>
        </p:nvSpPr>
        <p:spPr bwMode="auto">
          <a:xfrm>
            <a:off x="1116013" y="10525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y</a:t>
            </a:r>
          </a:p>
        </p:txBody>
      </p:sp>
      <p:sp>
        <p:nvSpPr>
          <p:cNvPr id="97764" name="WordArt 484"/>
          <p:cNvSpPr>
            <a:spLocks noChangeArrowheads="1" noChangeShapeType="1" noTextEdit="1"/>
          </p:cNvSpPr>
          <p:nvPr/>
        </p:nvSpPr>
        <p:spPr bwMode="auto">
          <a:xfrm>
            <a:off x="3132138" y="2060575"/>
            <a:ext cx="439737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x</a:t>
            </a:r>
          </a:p>
        </p:txBody>
      </p:sp>
      <p:sp>
        <p:nvSpPr>
          <p:cNvPr id="97766" name="Text Box 486"/>
          <p:cNvSpPr txBox="1">
            <a:spLocks noChangeArrowheads="1"/>
          </p:cNvSpPr>
          <p:nvPr/>
        </p:nvSpPr>
        <p:spPr bwMode="auto">
          <a:xfrm>
            <a:off x="6443663" y="1341438"/>
            <a:ext cx="27003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First we look at how far ACROSS the grid the point is, this is on the horizontal axis.</a:t>
            </a:r>
          </a:p>
        </p:txBody>
      </p:sp>
      <p:sp>
        <p:nvSpPr>
          <p:cNvPr id="97767" name="WordArt 487"/>
          <p:cNvSpPr>
            <a:spLocks noChangeArrowheads="1" noChangeShapeType="1" noTextEdit="1"/>
          </p:cNvSpPr>
          <p:nvPr/>
        </p:nvSpPr>
        <p:spPr bwMode="auto">
          <a:xfrm>
            <a:off x="6516688" y="2492375"/>
            <a:ext cx="21717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2 Across</a:t>
            </a:r>
          </a:p>
        </p:txBody>
      </p:sp>
      <p:sp>
        <p:nvSpPr>
          <p:cNvPr id="97768" name="Line 488"/>
          <p:cNvSpPr>
            <a:spLocks noChangeShapeType="1"/>
          </p:cNvSpPr>
          <p:nvPr/>
        </p:nvSpPr>
        <p:spPr bwMode="auto">
          <a:xfrm flipV="1">
            <a:off x="3348038" y="2276475"/>
            <a:ext cx="0" cy="32400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97769" name="Text Box 489"/>
          <p:cNvSpPr txBox="1">
            <a:spLocks noChangeArrowheads="1"/>
          </p:cNvSpPr>
          <p:nvPr/>
        </p:nvSpPr>
        <p:spPr bwMode="auto">
          <a:xfrm>
            <a:off x="6516688" y="3429000"/>
            <a:ext cx="26273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Then we look at how far up the point is, this is on the vertical axis.</a:t>
            </a:r>
          </a:p>
        </p:txBody>
      </p:sp>
      <p:sp>
        <p:nvSpPr>
          <p:cNvPr id="97770" name="WordArt 490"/>
          <p:cNvSpPr>
            <a:spLocks noChangeArrowheads="1" noChangeShapeType="1" noTextEdit="1"/>
          </p:cNvSpPr>
          <p:nvPr/>
        </p:nvSpPr>
        <p:spPr bwMode="auto">
          <a:xfrm>
            <a:off x="6659563" y="4437063"/>
            <a:ext cx="16430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4 up</a:t>
            </a:r>
          </a:p>
        </p:txBody>
      </p:sp>
      <p:sp>
        <p:nvSpPr>
          <p:cNvPr id="97771" name="Line 491"/>
          <p:cNvSpPr>
            <a:spLocks noChangeShapeType="1"/>
          </p:cNvSpPr>
          <p:nvPr/>
        </p:nvSpPr>
        <p:spPr bwMode="auto">
          <a:xfrm>
            <a:off x="1547813" y="2205038"/>
            <a:ext cx="18716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97772" name="Text Box 492"/>
          <p:cNvSpPr txBox="1">
            <a:spLocks noChangeArrowheads="1"/>
          </p:cNvSpPr>
          <p:nvPr/>
        </p:nvSpPr>
        <p:spPr bwMode="auto">
          <a:xfrm>
            <a:off x="3059113" y="594995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HORIZONTAL</a:t>
            </a:r>
          </a:p>
        </p:txBody>
      </p:sp>
      <p:sp>
        <p:nvSpPr>
          <p:cNvPr id="97773" name="Text Box 493"/>
          <p:cNvSpPr txBox="1">
            <a:spLocks noChangeArrowheads="1"/>
          </p:cNvSpPr>
          <p:nvPr/>
        </p:nvSpPr>
        <p:spPr bwMode="auto">
          <a:xfrm>
            <a:off x="684213" y="2205038"/>
            <a:ext cx="349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/>
              <a:t>V</a:t>
            </a:r>
          </a:p>
          <a:p>
            <a:pPr algn="ctr"/>
            <a:r>
              <a:rPr lang="en-GB"/>
              <a:t>E</a:t>
            </a:r>
          </a:p>
          <a:p>
            <a:pPr algn="ctr"/>
            <a:r>
              <a:rPr lang="en-GB"/>
              <a:t>R</a:t>
            </a:r>
          </a:p>
          <a:p>
            <a:pPr algn="ctr"/>
            <a:r>
              <a:rPr lang="en-GB"/>
              <a:t>T</a:t>
            </a:r>
          </a:p>
          <a:p>
            <a:pPr algn="ctr"/>
            <a:r>
              <a:rPr lang="en-GB"/>
              <a:t>I</a:t>
            </a:r>
          </a:p>
          <a:p>
            <a:pPr algn="ctr"/>
            <a:r>
              <a:rPr lang="en-GB"/>
              <a:t>C</a:t>
            </a:r>
          </a:p>
          <a:p>
            <a:pPr algn="ctr"/>
            <a:r>
              <a:rPr lang="en-GB"/>
              <a:t>A</a:t>
            </a:r>
          </a:p>
          <a:p>
            <a:pPr algn="ctr"/>
            <a:r>
              <a:rPr lang="en-GB"/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7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7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7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7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7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9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  <p:bldP spid="97764" grpId="0" animBg="1"/>
      <p:bldP spid="97766" grpId="0"/>
      <p:bldP spid="97767" grpId="0" animBg="1"/>
      <p:bldP spid="97768" grpId="0" animBg="1"/>
      <p:bldP spid="97769" grpId="0"/>
      <p:bldP spid="97770" grpId="0" animBg="1"/>
      <p:bldP spid="97771" grpId="0" animBg="1"/>
      <p:bldP spid="97772" grpId="0"/>
      <p:bldP spid="977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WordArt 2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842486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Co-ordinates tell us where a point is on a grid.</a:t>
            </a:r>
            <a:endParaRPr lang="lt-LT" sz="3600" kern="10" spc="72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graphicFrame>
        <p:nvGraphicFramePr>
          <p:cNvPr id="98307" name="Group 3"/>
          <p:cNvGraphicFramePr>
            <a:graphicFrameLocks noGrp="1"/>
          </p:cNvGraphicFramePr>
          <p:nvPr/>
        </p:nvGraphicFramePr>
        <p:xfrm>
          <a:off x="1524000" y="1397000"/>
          <a:ext cx="4632325" cy="4119565"/>
        </p:xfrm>
        <a:graphic>
          <a:graphicData uri="http://schemas.openxmlformats.org/drawingml/2006/table">
            <a:tbl>
              <a:tblPr/>
              <a:tblGrid>
                <a:gridCol w="927100"/>
                <a:gridCol w="925513"/>
                <a:gridCol w="927100"/>
                <a:gridCol w="925512"/>
                <a:gridCol w="927100"/>
              </a:tblGrid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345" name="Line 41"/>
          <p:cNvSpPr>
            <a:spLocks noChangeShapeType="1"/>
          </p:cNvSpPr>
          <p:nvPr/>
        </p:nvSpPr>
        <p:spPr bwMode="auto">
          <a:xfrm>
            <a:off x="1547813" y="5516563"/>
            <a:ext cx="4968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98346" name="Line 42"/>
          <p:cNvSpPr>
            <a:spLocks noChangeShapeType="1"/>
          </p:cNvSpPr>
          <p:nvPr/>
        </p:nvSpPr>
        <p:spPr bwMode="auto">
          <a:xfrm flipV="1">
            <a:off x="1547813" y="1268413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98347" name="Text Box 43"/>
          <p:cNvSpPr txBox="1">
            <a:spLocks noChangeArrowheads="1"/>
          </p:cNvSpPr>
          <p:nvPr/>
        </p:nvSpPr>
        <p:spPr bwMode="auto">
          <a:xfrm>
            <a:off x="1187450" y="54451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</a:t>
            </a:r>
          </a:p>
        </p:txBody>
      </p:sp>
      <p:sp>
        <p:nvSpPr>
          <p:cNvPr id="98348" name="Text Box 44"/>
          <p:cNvSpPr txBox="1">
            <a:spLocks noChangeArrowheads="1"/>
          </p:cNvSpPr>
          <p:nvPr/>
        </p:nvSpPr>
        <p:spPr bwMode="auto">
          <a:xfrm>
            <a:off x="1258888" y="20605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4</a:t>
            </a:r>
          </a:p>
        </p:txBody>
      </p:sp>
      <p:sp>
        <p:nvSpPr>
          <p:cNvPr id="98349" name="Text Box 45"/>
          <p:cNvSpPr txBox="1">
            <a:spLocks noChangeArrowheads="1"/>
          </p:cNvSpPr>
          <p:nvPr/>
        </p:nvSpPr>
        <p:spPr bwMode="auto">
          <a:xfrm>
            <a:off x="1258888" y="28527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98350" name="Text Box 46"/>
          <p:cNvSpPr txBox="1">
            <a:spLocks noChangeArrowheads="1"/>
          </p:cNvSpPr>
          <p:nvPr/>
        </p:nvSpPr>
        <p:spPr bwMode="auto">
          <a:xfrm>
            <a:off x="1258888" y="37163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98351" name="Text Box 47"/>
          <p:cNvSpPr txBox="1">
            <a:spLocks noChangeArrowheads="1"/>
          </p:cNvSpPr>
          <p:nvPr/>
        </p:nvSpPr>
        <p:spPr bwMode="auto">
          <a:xfrm>
            <a:off x="1258888" y="45085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98352" name="Text Box 48"/>
          <p:cNvSpPr txBox="1">
            <a:spLocks noChangeArrowheads="1"/>
          </p:cNvSpPr>
          <p:nvPr/>
        </p:nvSpPr>
        <p:spPr bwMode="auto">
          <a:xfrm>
            <a:off x="6011863" y="558958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5</a:t>
            </a:r>
          </a:p>
        </p:txBody>
      </p:sp>
      <p:sp>
        <p:nvSpPr>
          <p:cNvPr id="98353" name="Text Box 49"/>
          <p:cNvSpPr txBox="1">
            <a:spLocks noChangeArrowheads="1"/>
          </p:cNvSpPr>
          <p:nvPr/>
        </p:nvSpPr>
        <p:spPr bwMode="auto">
          <a:xfrm>
            <a:off x="5076825" y="55895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4</a:t>
            </a:r>
          </a:p>
        </p:txBody>
      </p:sp>
      <p:sp>
        <p:nvSpPr>
          <p:cNvPr id="98354" name="Text Box 50"/>
          <p:cNvSpPr txBox="1">
            <a:spLocks noChangeArrowheads="1"/>
          </p:cNvSpPr>
          <p:nvPr/>
        </p:nvSpPr>
        <p:spPr bwMode="auto">
          <a:xfrm>
            <a:off x="4140200" y="55895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98355" name="Text Box 51"/>
          <p:cNvSpPr txBox="1">
            <a:spLocks noChangeArrowheads="1"/>
          </p:cNvSpPr>
          <p:nvPr/>
        </p:nvSpPr>
        <p:spPr bwMode="auto">
          <a:xfrm>
            <a:off x="3203575" y="55895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98356" name="Text Box 52"/>
          <p:cNvSpPr txBox="1">
            <a:spLocks noChangeArrowheads="1"/>
          </p:cNvSpPr>
          <p:nvPr/>
        </p:nvSpPr>
        <p:spPr bwMode="auto">
          <a:xfrm>
            <a:off x="2268538" y="558958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98357" name="Text Box 53"/>
          <p:cNvSpPr txBox="1">
            <a:spLocks noChangeArrowheads="1"/>
          </p:cNvSpPr>
          <p:nvPr/>
        </p:nvSpPr>
        <p:spPr bwMode="auto">
          <a:xfrm>
            <a:off x="6588125" y="53006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x</a:t>
            </a:r>
          </a:p>
        </p:txBody>
      </p:sp>
      <p:sp>
        <p:nvSpPr>
          <p:cNvPr id="98358" name="Text Box 54"/>
          <p:cNvSpPr txBox="1">
            <a:spLocks noChangeArrowheads="1"/>
          </p:cNvSpPr>
          <p:nvPr/>
        </p:nvSpPr>
        <p:spPr bwMode="auto">
          <a:xfrm>
            <a:off x="1116013" y="10525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y</a:t>
            </a:r>
          </a:p>
        </p:txBody>
      </p:sp>
      <p:sp>
        <p:nvSpPr>
          <p:cNvPr id="98359" name="WordArt 55"/>
          <p:cNvSpPr>
            <a:spLocks noChangeArrowheads="1" noChangeShapeType="1" noTextEdit="1"/>
          </p:cNvSpPr>
          <p:nvPr/>
        </p:nvSpPr>
        <p:spPr bwMode="auto">
          <a:xfrm>
            <a:off x="3203575" y="2060575"/>
            <a:ext cx="439738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x</a:t>
            </a:r>
          </a:p>
        </p:txBody>
      </p:sp>
      <p:sp>
        <p:nvSpPr>
          <p:cNvPr id="98360" name="Text Box 56"/>
          <p:cNvSpPr txBox="1">
            <a:spLocks noChangeArrowheads="1"/>
          </p:cNvSpPr>
          <p:nvPr/>
        </p:nvSpPr>
        <p:spPr bwMode="auto">
          <a:xfrm>
            <a:off x="6443663" y="1341438"/>
            <a:ext cx="27003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We write the numbers with the horizontal number first:</a:t>
            </a:r>
          </a:p>
        </p:txBody>
      </p:sp>
      <p:sp>
        <p:nvSpPr>
          <p:cNvPr id="98362" name="Line 58"/>
          <p:cNvSpPr>
            <a:spLocks noChangeShapeType="1"/>
          </p:cNvSpPr>
          <p:nvPr/>
        </p:nvSpPr>
        <p:spPr bwMode="auto">
          <a:xfrm flipV="1">
            <a:off x="3348038" y="2276475"/>
            <a:ext cx="0" cy="32400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98365" name="Line 61"/>
          <p:cNvSpPr>
            <a:spLocks noChangeShapeType="1"/>
          </p:cNvSpPr>
          <p:nvPr/>
        </p:nvSpPr>
        <p:spPr bwMode="auto">
          <a:xfrm>
            <a:off x="1547813" y="2205038"/>
            <a:ext cx="18716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98366" name="WordArt 62"/>
          <p:cNvSpPr>
            <a:spLocks noChangeArrowheads="1" noChangeShapeType="1" noTextEdit="1"/>
          </p:cNvSpPr>
          <p:nvPr/>
        </p:nvSpPr>
        <p:spPr bwMode="auto">
          <a:xfrm>
            <a:off x="6877050" y="2708275"/>
            <a:ext cx="576263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98367" name="WordArt 63"/>
          <p:cNvSpPr>
            <a:spLocks noChangeArrowheads="1" noChangeShapeType="1" noTextEdit="1"/>
          </p:cNvSpPr>
          <p:nvPr/>
        </p:nvSpPr>
        <p:spPr bwMode="auto">
          <a:xfrm>
            <a:off x="7885113" y="2708275"/>
            <a:ext cx="576262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4</a:t>
            </a:r>
          </a:p>
        </p:txBody>
      </p:sp>
      <p:sp>
        <p:nvSpPr>
          <p:cNvPr id="98368" name="Text Box 64"/>
          <p:cNvSpPr txBox="1">
            <a:spLocks noChangeArrowheads="1"/>
          </p:cNvSpPr>
          <p:nvPr/>
        </p:nvSpPr>
        <p:spPr bwMode="auto">
          <a:xfrm>
            <a:off x="6588125" y="4221163"/>
            <a:ext cx="25558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We separate the numbers with a comma.</a:t>
            </a:r>
          </a:p>
        </p:txBody>
      </p:sp>
      <p:sp>
        <p:nvSpPr>
          <p:cNvPr id="98369" name="WordArt 65"/>
          <p:cNvSpPr>
            <a:spLocks noChangeArrowheads="1" noChangeShapeType="1" noTextEdit="1"/>
          </p:cNvSpPr>
          <p:nvPr/>
        </p:nvSpPr>
        <p:spPr bwMode="auto">
          <a:xfrm>
            <a:off x="7667625" y="3500438"/>
            <a:ext cx="152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,</a:t>
            </a:r>
          </a:p>
        </p:txBody>
      </p:sp>
      <p:sp>
        <p:nvSpPr>
          <p:cNvPr id="98370" name="Text Box 66"/>
          <p:cNvSpPr txBox="1">
            <a:spLocks noChangeArrowheads="1"/>
          </p:cNvSpPr>
          <p:nvPr/>
        </p:nvSpPr>
        <p:spPr bwMode="auto">
          <a:xfrm>
            <a:off x="2771775" y="5949950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HORIZONTAL</a:t>
            </a:r>
          </a:p>
        </p:txBody>
      </p:sp>
      <p:sp>
        <p:nvSpPr>
          <p:cNvPr id="98371" name="Text Box 67"/>
          <p:cNvSpPr txBox="1">
            <a:spLocks noChangeArrowheads="1"/>
          </p:cNvSpPr>
          <p:nvPr/>
        </p:nvSpPr>
        <p:spPr bwMode="auto">
          <a:xfrm>
            <a:off x="684213" y="2205038"/>
            <a:ext cx="349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/>
              <a:t>V</a:t>
            </a:r>
          </a:p>
          <a:p>
            <a:pPr algn="ctr"/>
            <a:r>
              <a:rPr lang="en-GB"/>
              <a:t>E</a:t>
            </a:r>
          </a:p>
          <a:p>
            <a:pPr algn="ctr"/>
            <a:r>
              <a:rPr lang="en-GB"/>
              <a:t>R</a:t>
            </a:r>
          </a:p>
          <a:p>
            <a:pPr algn="ctr"/>
            <a:r>
              <a:rPr lang="en-GB"/>
              <a:t>T</a:t>
            </a:r>
          </a:p>
          <a:p>
            <a:pPr algn="ctr"/>
            <a:r>
              <a:rPr lang="en-GB"/>
              <a:t>I</a:t>
            </a:r>
          </a:p>
          <a:p>
            <a:pPr algn="ctr"/>
            <a:r>
              <a:rPr lang="en-GB"/>
              <a:t>C</a:t>
            </a:r>
          </a:p>
          <a:p>
            <a:pPr algn="ctr"/>
            <a:r>
              <a:rPr lang="en-GB"/>
              <a:t>A</a:t>
            </a:r>
          </a:p>
          <a:p>
            <a:pPr algn="ctr"/>
            <a:r>
              <a:rPr lang="en-GB"/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8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8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8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8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8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60" grpId="0"/>
      <p:bldP spid="98366" grpId="0" animBg="1"/>
      <p:bldP spid="98367" grpId="0" animBg="1"/>
      <p:bldP spid="98368" grpId="0"/>
      <p:bldP spid="983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WordArt 2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842486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Co-ordinates tell us where a point is on a grid.</a:t>
            </a:r>
            <a:endParaRPr lang="lt-LT" sz="3600" kern="10" spc="72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graphicFrame>
        <p:nvGraphicFramePr>
          <p:cNvPr id="99331" name="Group 3"/>
          <p:cNvGraphicFramePr>
            <a:graphicFrameLocks noGrp="1"/>
          </p:cNvGraphicFramePr>
          <p:nvPr/>
        </p:nvGraphicFramePr>
        <p:xfrm>
          <a:off x="1524000" y="1397000"/>
          <a:ext cx="4632325" cy="4119565"/>
        </p:xfrm>
        <a:graphic>
          <a:graphicData uri="http://schemas.openxmlformats.org/drawingml/2006/table">
            <a:tbl>
              <a:tblPr/>
              <a:tblGrid>
                <a:gridCol w="927100"/>
                <a:gridCol w="925513"/>
                <a:gridCol w="927100"/>
                <a:gridCol w="925512"/>
                <a:gridCol w="927100"/>
              </a:tblGrid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369" name="Line 41"/>
          <p:cNvSpPr>
            <a:spLocks noChangeShapeType="1"/>
          </p:cNvSpPr>
          <p:nvPr/>
        </p:nvSpPr>
        <p:spPr bwMode="auto">
          <a:xfrm>
            <a:off x="1547813" y="5516563"/>
            <a:ext cx="4968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99370" name="Line 42"/>
          <p:cNvSpPr>
            <a:spLocks noChangeShapeType="1"/>
          </p:cNvSpPr>
          <p:nvPr/>
        </p:nvSpPr>
        <p:spPr bwMode="auto">
          <a:xfrm flipV="1">
            <a:off x="1547813" y="1268413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99371" name="Text Box 43"/>
          <p:cNvSpPr txBox="1">
            <a:spLocks noChangeArrowheads="1"/>
          </p:cNvSpPr>
          <p:nvPr/>
        </p:nvSpPr>
        <p:spPr bwMode="auto">
          <a:xfrm>
            <a:off x="1187450" y="54451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</a:t>
            </a:r>
          </a:p>
        </p:txBody>
      </p:sp>
      <p:sp>
        <p:nvSpPr>
          <p:cNvPr id="99372" name="Text Box 44"/>
          <p:cNvSpPr txBox="1">
            <a:spLocks noChangeArrowheads="1"/>
          </p:cNvSpPr>
          <p:nvPr/>
        </p:nvSpPr>
        <p:spPr bwMode="auto">
          <a:xfrm>
            <a:off x="1258888" y="20605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4</a:t>
            </a:r>
          </a:p>
        </p:txBody>
      </p:sp>
      <p:sp>
        <p:nvSpPr>
          <p:cNvPr id="99373" name="Text Box 45"/>
          <p:cNvSpPr txBox="1">
            <a:spLocks noChangeArrowheads="1"/>
          </p:cNvSpPr>
          <p:nvPr/>
        </p:nvSpPr>
        <p:spPr bwMode="auto">
          <a:xfrm>
            <a:off x="1258888" y="28527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99374" name="Text Box 46"/>
          <p:cNvSpPr txBox="1">
            <a:spLocks noChangeArrowheads="1"/>
          </p:cNvSpPr>
          <p:nvPr/>
        </p:nvSpPr>
        <p:spPr bwMode="auto">
          <a:xfrm>
            <a:off x="1258888" y="37163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99375" name="Text Box 47"/>
          <p:cNvSpPr txBox="1">
            <a:spLocks noChangeArrowheads="1"/>
          </p:cNvSpPr>
          <p:nvPr/>
        </p:nvSpPr>
        <p:spPr bwMode="auto">
          <a:xfrm>
            <a:off x="1258888" y="45085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99376" name="Text Box 48"/>
          <p:cNvSpPr txBox="1">
            <a:spLocks noChangeArrowheads="1"/>
          </p:cNvSpPr>
          <p:nvPr/>
        </p:nvSpPr>
        <p:spPr bwMode="auto">
          <a:xfrm>
            <a:off x="6011863" y="558958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5</a:t>
            </a:r>
          </a:p>
        </p:txBody>
      </p:sp>
      <p:sp>
        <p:nvSpPr>
          <p:cNvPr id="99377" name="Text Box 49"/>
          <p:cNvSpPr txBox="1">
            <a:spLocks noChangeArrowheads="1"/>
          </p:cNvSpPr>
          <p:nvPr/>
        </p:nvSpPr>
        <p:spPr bwMode="auto">
          <a:xfrm>
            <a:off x="5076825" y="55895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4</a:t>
            </a:r>
          </a:p>
        </p:txBody>
      </p:sp>
      <p:sp>
        <p:nvSpPr>
          <p:cNvPr id="99378" name="Text Box 50"/>
          <p:cNvSpPr txBox="1">
            <a:spLocks noChangeArrowheads="1"/>
          </p:cNvSpPr>
          <p:nvPr/>
        </p:nvSpPr>
        <p:spPr bwMode="auto">
          <a:xfrm>
            <a:off x="4140200" y="55895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99379" name="Text Box 51"/>
          <p:cNvSpPr txBox="1">
            <a:spLocks noChangeArrowheads="1"/>
          </p:cNvSpPr>
          <p:nvPr/>
        </p:nvSpPr>
        <p:spPr bwMode="auto">
          <a:xfrm>
            <a:off x="3203575" y="55895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99380" name="Text Box 52"/>
          <p:cNvSpPr txBox="1">
            <a:spLocks noChangeArrowheads="1"/>
          </p:cNvSpPr>
          <p:nvPr/>
        </p:nvSpPr>
        <p:spPr bwMode="auto">
          <a:xfrm>
            <a:off x="2268538" y="558958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99381" name="Text Box 53"/>
          <p:cNvSpPr txBox="1">
            <a:spLocks noChangeArrowheads="1"/>
          </p:cNvSpPr>
          <p:nvPr/>
        </p:nvSpPr>
        <p:spPr bwMode="auto">
          <a:xfrm>
            <a:off x="6588125" y="53006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x</a:t>
            </a:r>
          </a:p>
        </p:txBody>
      </p:sp>
      <p:sp>
        <p:nvSpPr>
          <p:cNvPr id="99382" name="Text Box 54"/>
          <p:cNvSpPr txBox="1">
            <a:spLocks noChangeArrowheads="1"/>
          </p:cNvSpPr>
          <p:nvPr/>
        </p:nvSpPr>
        <p:spPr bwMode="auto">
          <a:xfrm>
            <a:off x="1116013" y="10525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y</a:t>
            </a:r>
          </a:p>
        </p:txBody>
      </p:sp>
      <p:sp>
        <p:nvSpPr>
          <p:cNvPr id="99383" name="WordArt 55"/>
          <p:cNvSpPr>
            <a:spLocks noChangeArrowheads="1" noChangeShapeType="1" noTextEdit="1"/>
          </p:cNvSpPr>
          <p:nvPr/>
        </p:nvSpPr>
        <p:spPr bwMode="auto">
          <a:xfrm>
            <a:off x="3203575" y="2060575"/>
            <a:ext cx="439738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x</a:t>
            </a:r>
          </a:p>
        </p:txBody>
      </p:sp>
      <p:sp>
        <p:nvSpPr>
          <p:cNvPr id="99385" name="Line 57"/>
          <p:cNvSpPr>
            <a:spLocks noChangeShapeType="1"/>
          </p:cNvSpPr>
          <p:nvPr/>
        </p:nvSpPr>
        <p:spPr bwMode="auto">
          <a:xfrm flipV="1">
            <a:off x="3348038" y="2276475"/>
            <a:ext cx="0" cy="32400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99386" name="Line 58"/>
          <p:cNvSpPr>
            <a:spLocks noChangeShapeType="1"/>
          </p:cNvSpPr>
          <p:nvPr/>
        </p:nvSpPr>
        <p:spPr bwMode="auto">
          <a:xfrm>
            <a:off x="1547813" y="2205038"/>
            <a:ext cx="18716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99387" name="WordArt 59"/>
          <p:cNvSpPr>
            <a:spLocks noChangeArrowheads="1" noChangeShapeType="1" noTextEdit="1"/>
          </p:cNvSpPr>
          <p:nvPr/>
        </p:nvSpPr>
        <p:spPr bwMode="auto">
          <a:xfrm>
            <a:off x="6877050" y="2708275"/>
            <a:ext cx="576263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99388" name="WordArt 60"/>
          <p:cNvSpPr>
            <a:spLocks noChangeArrowheads="1" noChangeShapeType="1" noTextEdit="1"/>
          </p:cNvSpPr>
          <p:nvPr/>
        </p:nvSpPr>
        <p:spPr bwMode="auto">
          <a:xfrm>
            <a:off x="7885113" y="2708275"/>
            <a:ext cx="576262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4</a:t>
            </a:r>
          </a:p>
        </p:txBody>
      </p:sp>
      <p:sp>
        <p:nvSpPr>
          <p:cNvPr id="99389" name="Text Box 61"/>
          <p:cNvSpPr txBox="1">
            <a:spLocks noChangeArrowheads="1"/>
          </p:cNvSpPr>
          <p:nvPr/>
        </p:nvSpPr>
        <p:spPr bwMode="auto">
          <a:xfrm>
            <a:off x="6588125" y="4221163"/>
            <a:ext cx="25558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We put brackets around the co-ordinates.</a:t>
            </a:r>
          </a:p>
        </p:txBody>
      </p:sp>
      <p:sp>
        <p:nvSpPr>
          <p:cNvPr id="99390" name="WordArt 62"/>
          <p:cNvSpPr>
            <a:spLocks noChangeArrowheads="1" noChangeShapeType="1" noTextEdit="1"/>
          </p:cNvSpPr>
          <p:nvPr/>
        </p:nvSpPr>
        <p:spPr bwMode="auto">
          <a:xfrm>
            <a:off x="7667625" y="3500438"/>
            <a:ext cx="152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,</a:t>
            </a:r>
          </a:p>
        </p:txBody>
      </p:sp>
      <p:sp>
        <p:nvSpPr>
          <p:cNvPr id="99391" name="WordArt 63"/>
          <p:cNvSpPr>
            <a:spLocks noChangeArrowheads="1" noChangeShapeType="1" noTextEdit="1"/>
          </p:cNvSpPr>
          <p:nvPr/>
        </p:nvSpPr>
        <p:spPr bwMode="auto">
          <a:xfrm>
            <a:off x="6372225" y="2708275"/>
            <a:ext cx="3603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eather"/>
              </a:rPr>
              <a:t>(</a:t>
            </a:r>
          </a:p>
        </p:txBody>
      </p:sp>
      <p:sp>
        <p:nvSpPr>
          <p:cNvPr id="99392" name="WordArt 64"/>
          <p:cNvSpPr>
            <a:spLocks noChangeArrowheads="1" noChangeShapeType="1" noTextEdit="1"/>
          </p:cNvSpPr>
          <p:nvPr/>
        </p:nvSpPr>
        <p:spPr bwMode="auto">
          <a:xfrm rot="10669112">
            <a:off x="8604250" y="2708275"/>
            <a:ext cx="3603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eather"/>
              </a:rPr>
              <a:t>(</a:t>
            </a:r>
          </a:p>
        </p:txBody>
      </p:sp>
      <p:sp>
        <p:nvSpPr>
          <p:cNvPr id="99393" name="Text Box 65"/>
          <p:cNvSpPr txBox="1">
            <a:spLocks noChangeArrowheads="1"/>
          </p:cNvSpPr>
          <p:nvPr/>
        </p:nvSpPr>
        <p:spPr bwMode="auto">
          <a:xfrm>
            <a:off x="684213" y="2205038"/>
            <a:ext cx="349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/>
              <a:t>V</a:t>
            </a:r>
          </a:p>
          <a:p>
            <a:pPr algn="ctr"/>
            <a:r>
              <a:rPr lang="en-GB"/>
              <a:t>E</a:t>
            </a:r>
          </a:p>
          <a:p>
            <a:pPr algn="ctr"/>
            <a:r>
              <a:rPr lang="en-GB"/>
              <a:t>R</a:t>
            </a:r>
          </a:p>
          <a:p>
            <a:pPr algn="ctr"/>
            <a:r>
              <a:rPr lang="en-GB"/>
              <a:t>T</a:t>
            </a:r>
          </a:p>
          <a:p>
            <a:pPr algn="ctr"/>
            <a:r>
              <a:rPr lang="en-GB"/>
              <a:t>I</a:t>
            </a:r>
          </a:p>
          <a:p>
            <a:pPr algn="ctr"/>
            <a:r>
              <a:rPr lang="en-GB"/>
              <a:t>C</a:t>
            </a:r>
          </a:p>
          <a:p>
            <a:pPr algn="ctr"/>
            <a:r>
              <a:rPr lang="en-GB"/>
              <a:t>A</a:t>
            </a:r>
          </a:p>
          <a:p>
            <a:pPr algn="ctr"/>
            <a:r>
              <a:rPr lang="en-GB"/>
              <a:t>L</a:t>
            </a:r>
          </a:p>
        </p:txBody>
      </p:sp>
      <p:sp>
        <p:nvSpPr>
          <p:cNvPr id="99394" name="Text Box 66"/>
          <p:cNvSpPr txBox="1">
            <a:spLocks noChangeArrowheads="1"/>
          </p:cNvSpPr>
          <p:nvPr/>
        </p:nvSpPr>
        <p:spPr bwMode="auto">
          <a:xfrm>
            <a:off x="2771775" y="5949950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HORIZONTAL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89" grpId="0"/>
      <p:bldP spid="99391" grpId="0" animBg="1"/>
      <p:bldP spid="993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719" name="Group 367"/>
          <p:cNvGraphicFramePr>
            <a:graphicFrameLocks noGrp="1"/>
          </p:cNvGraphicFramePr>
          <p:nvPr/>
        </p:nvGraphicFramePr>
        <p:xfrm>
          <a:off x="1547813" y="981075"/>
          <a:ext cx="6119812" cy="5217478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581025"/>
                <a:gridCol w="638175"/>
                <a:gridCol w="609600"/>
                <a:gridCol w="609600"/>
                <a:gridCol w="609600"/>
                <a:gridCol w="609600"/>
                <a:gridCol w="609600"/>
                <a:gridCol w="63341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679" name="Line 327"/>
          <p:cNvSpPr>
            <a:spLocks noChangeShapeType="1"/>
          </p:cNvSpPr>
          <p:nvPr/>
        </p:nvSpPr>
        <p:spPr bwMode="auto">
          <a:xfrm>
            <a:off x="1547813" y="6165850"/>
            <a:ext cx="6337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0680" name="Line 328"/>
          <p:cNvSpPr>
            <a:spLocks noChangeShapeType="1"/>
          </p:cNvSpPr>
          <p:nvPr/>
        </p:nvSpPr>
        <p:spPr bwMode="auto">
          <a:xfrm flipV="1">
            <a:off x="1547813" y="765175"/>
            <a:ext cx="0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0682" name="Text Box 330"/>
          <p:cNvSpPr txBox="1">
            <a:spLocks noChangeArrowheads="1"/>
          </p:cNvSpPr>
          <p:nvPr/>
        </p:nvSpPr>
        <p:spPr bwMode="auto">
          <a:xfrm>
            <a:off x="1258888" y="4437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0683" name="Text Box 331"/>
          <p:cNvSpPr txBox="1">
            <a:spLocks noChangeArrowheads="1"/>
          </p:cNvSpPr>
          <p:nvPr/>
        </p:nvSpPr>
        <p:spPr bwMode="auto">
          <a:xfrm>
            <a:off x="7451725" y="6237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10</a:t>
            </a:r>
          </a:p>
        </p:txBody>
      </p:sp>
      <p:sp>
        <p:nvSpPr>
          <p:cNvPr id="100684" name="Text Box 332"/>
          <p:cNvSpPr txBox="1">
            <a:spLocks noChangeArrowheads="1"/>
          </p:cNvSpPr>
          <p:nvPr/>
        </p:nvSpPr>
        <p:spPr bwMode="auto">
          <a:xfrm>
            <a:off x="6877050" y="623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9</a:t>
            </a:r>
          </a:p>
        </p:txBody>
      </p:sp>
      <p:sp>
        <p:nvSpPr>
          <p:cNvPr id="100685" name="Text Box 333"/>
          <p:cNvSpPr txBox="1">
            <a:spLocks noChangeArrowheads="1"/>
          </p:cNvSpPr>
          <p:nvPr/>
        </p:nvSpPr>
        <p:spPr bwMode="auto">
          <a:xfrm>
            <a:off x="6227763" y="623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8</a:t>
            </a:r>
          </a:p>
        </p:txBody>
      </p:sp>
      <p:sp>
        <p:nvSpPr>
          <p:cNvPr id="100686" name="Text Box 334"/>
          <p:cNvSpPr txBox="1">
            <a:spLocks noChangeArrowheads="1"/>
          </p:cNvSpPr>
          <p:nvPr/>
        </p:nvSpPr>
        <p:spPr bwMode="auto">
          <a:xfrm>
            <a:off x="5651500" y="623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7</a:t>
            </a:r>
          </a:p>
        </p:txBody>
      </p:sp>
      <p:sp>
        <p:nvSpPr>
          <p:cNvPr id="100687" name="Text Box 335"/>
          <p:cNvSpPr txBox="1">
            <a:spLocks noChangeArrowheads="1"/>
          </p:cNvSpPr>
          <p:nvPr/>
        </p:nvSpPr>
        <p:spPr bwMode="auto">
          <a:xfrm>
            <a:off x="5076825" y="623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6</a:t>
            </a:r>
          </a:p>
        </p:txBody>
      </p:sp>
      <p:sp>
        <p:nvSpPr>
          <p:cNvPr id="100688" name="Text Box 336"/>
          <p:cNvSpPr txBox="1">
            <a:spLocks noChangeArrowheads="1"/>
          </p:cNvSpPr>
          <p:nvPr/>
        </p:nvSpPr>
        <p:spPr bwMode="auto">
          <a:xfrm>
            <a:off x="2627313" y="623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0689" name="Text Box 337"/>
          <p:cNvSpPr txBox="1">
            <a:spLocks noChangeArrowheads="1"/>
          </p:cNvSpPr>
          <p:nvPr/>
        </p:nvSpPr>
        <p:spPr bwMode="auto">
          <a:xfrm>
            <a:off x="4427538" y="623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sp>
        <p:nvSpPr>
          <p:cNvPr id="100690" name="Text Box 338"/>
          <p:cNvSpPr txBox="1">
            <a:spLocks noChangeArrowheads="1"/>
          </p:cNvSpPr>
          <p:nvPr/>
        </p:nvSpPr>
        <p:spPr bwMode="auto">
          <a:xfrm>
            <a:off x="3851275" y="623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0691" name="Text Box 339"/>
          <p:cNvSpPr txBox="1">
            <a:spLocks noChangeArrowheads="1"/>
          </p:cNvSpPr>
          <p:nvPr/>
        </p:nvSpPr>
        <p:spPr bwMode="auto">
          <a:xfrm>
            <a:off x="3203575" y="623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0692" name="Text Box 340"/>
          <p:cNvSpPr txBox="1">
            <a:spLocks noChangeArrowheads="1"/>
          </p:cNvSpPr>
          <p:nvPr/>
        </p:nvSpPr>
        <p:spPr bwMode="auto">
          <a:xfrm>
            <a:off x="1979613" y="623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0693" name="Text Box 341"/>
          <p:cNvSpPr txBox="1">
            <a:spLocks noChangeArrowheads="1"/>
          </p:cNvSpPr>
          <p:nvPr/>
        </p:nvSpPr>
        <p:spPr bwMode="auto">
          <a:xfrm>
            <a:off x="1258888" y="4941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0694" name="Text Box 342"/>
          <p:cNvSpPr txBox="1">
            <a:spLocks noChangeArrowheads="1"/>
          </p:cNvSpPr>
          <p:nvPr/>
        </p:nvSpPr>
        <p:spPr bwMode="auto">
          <a:xfrm>
            <a:off x="1258888" y="54451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0695" name="Text Box 343"/>
          <p:cNvSpPr txBox="1">
            <a:spLocks noChangeArrowheads="1"/>
          </p:cNvSpPr>
          <p:nvPr/>
        </p:nvSpPr>
        <p:spPr bwMode="auto">
          <a:xfrm>
            <a:off x="1187450" y="60213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100696" name="Text Box 344"/>
          <p:cNvSpPr txBox="1">
            <a:spLocks noChangeArrowheads="1"/>
          </p:cNvSpPr>
          <p:nvPr/>
        </p:nvSpPr>
        <p:spPr bwMode="auto">
          <a:xfrm>
            <a:off x="1403350" y="623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100697" name="Text Box 345"/>
          <p:cNvSpPr txBox="1">
            <a:spLocks noChangeArrowheads="1"/>
          </p:cNvSpPr>
          <p:nvPr/>
        </p:nvSpPr>
        <p:spPr bwMode="auto">
          <a:xfrm>
            <a:off x="1258888" y="28527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6</a:t>
            </a:r>
          </a:p>
        </p:txBody>
      </p:sp>
      <p:sp>
        <p:nvSpPr>
          <p:cNvPr id="100698" name="Text Box 346"/>
          <p:cNvSpPr txBox="1">
            <a:spLocks noChangeArrowheads="1"/>
          </p:cNvSpPr>
          <p:nvPr/>
        </p:nvSpPr>
        <p:spPr bwMode="auto">
          <a:xfrm>
            <a:off x="1258888" y="33575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sp>
        <p:nvSpPr>
          <p:cNvPr id="100699" name="Text Box 347"/>
          <p:cNvSpPr txBox="1">
            <a:spLocks noChangeArrowheads="1"/>
          </p:cNvSpPr>
          <p:nvPr/>
        </p:nvSpPr>
        <p:spPr bwMode="auto">
          <a:xfrm>
            <a:off x="1258888" y="3933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0700" name="Text Box 348"/>
          <p:cNvSpPr txBox="1">
            <a:spLocks noChangeArrowheads="1"/>
          </p:cNvSpPr>
          <p:nvPr/>
        </p:nvSpPr>
        <p:spPr bwMode="auto">
          <a:xfrm>
            <a:off x="1258888" y="1341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9</a:t>
            </a:r>
          </a:p>
        </p:txBody>
      </p:sp>
      <p:sp>
        <p:nvSpPr>
          <p:cNvPr id="100701" name="Text Box 349"/>
          <p:cNvSpPr txBox="1">
            <a:spLocks noChangeArrowheads="1"/>
          </p:cNvSpPr>
          <p:nvPr/>
        </p:nvSpPr>
        <p:spPr bwMode="auto">
          <a:xfrm>
            <a:off x="1258888" y="18446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8</a:t>
            </a:r>
          </a:p>
        </p:txBody>
      </p:sp>
      <p:sp>
        <p:nvSpPr>
          <p:cNvPr id="100702" name="Text Box 350"/>
          <p:cNvSpPr txBox="1">
            <a:spLocks noChangeArrowheads="1"/>
          </p:cNvSpPr>
          <p:nvPr/>
        </p:nvSpPr>
        <p:spPr bwMode="auto">
          <a:xfrm>
            <a:off x="1258888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7</a:t>
            </a:r>
          </a:p>
        </p:txBody>
      </p:sp>
      <p:sp>
        <p:nvSpPr>
          <p:cNvPr id="100703" name="Text Box 351"/>
          <p:cNvSpPr txBox="1">
            <a:spLocks noChangeArrowheads="1"/>
          </p:cNvSpPr>
          <p:nvPr/>
        </p:nvSpPr>
        <p:spPr bwMode="auto">
          <a:xfrm>
            <a:off x="1116013" y="8366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10</a:t>
            </a:r>
          </a:p>
        </p:txBody>
      </p:sp>
      <p:sp>
        <p:nvSpPr>
          <p:cNvPr id="100704" name="WordArt 352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What are the co-ordinates of these points?</a:t>
            </a:r>
            <a:endParaRPr lang="lt-LT" sz="3600" kern="10" spc="72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0705" name="WordArt 353"/>
          <p:cNvSpPr>
            <a:spLocks noChangeArrowheads="1" noChangeShapeType="1" noTextEdit="1"/>
          </p:cNvSpPr>
          <p:nvPr/>
        </p:nvSpPr>
        <p:spPr bwMode="auto">
          <a:xfrm>
            <a:off x="3203575" y="1773238"/>
            <a:ext cx="33020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x</a:t>
            </a:r>
          </a:p>
        </p:txBody>
      </p:sp>
      <p:sp>
        <p:nvSpPr>
          <p:cNvPr id="100706" name="WordArt 354"/>
          <p:cNvSpPr>
            <a:spLocks noChangeArrowheads="1" noChangeShapeType="1" noTextEdit="1"/>
          </p:cNvSpPr>
          <p:nvPr/>
        </p:nvSpPr>
        <p:spPr bwMode="auto">
          <a:xfrm>
            <a:off x="6227763" y="4365625"/>
            <a:ext cx="403225" cy="481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x</a:t>
            </a:r>
          </a:p>
        </p:txBody>
      </p:sp>
      <p:sp>
        <p:nvSpPr>
          <p:cNvPr id="100707" name="WordArt 355"/>
          <p:cNvSpPr>
            <a:spLocks noChangeArrowheads="1" noChangeShapeType="1" noTextEdit="1"/>
          </p:cNvSpPr>
          <p:nvPr/>
        </p:nvSpPr>
        <p:spPr bwMode="auto">
          <a:xfrm>
            <a:off x="2555875" y="3789363"/>
            <a:ext cx="431800" cy="481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x</a:t>
            </a:r>
          </a:p>
        </p:txBody>
      </p:sp>
      <p:sp>
        <p:nvSpPr>
          <p:cNvPr id="100708" name="WordArt 356"/>
          <p:cNvSpPr>
            <a:spLocks noChangeArrowheads="1" noChangeShapeType="1" noTextEdit="1"/>
          </p:cNvSpPr>
          <p:nvPr/>
        </p:nvSpPr>
        <p:spPr bwMode="auto">
          <a:xfrm>
            <a:off x="1403350" y="1773238"/>
            <a:ext cx="33020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x</a:t>
            </a:r>
          </a:p>
        </p:txBody>
      </p:sp>
      <p:sp>
        <p:nvSpPr>
          <p:cNvPr id="100709" name="WordArt 357"/>
          <p:cNvSpPr>
            <a:spLocks noChangeArrowheads="1" noChangeShapeType="1" noTextEdit="1"/>
          </p:cNvSpPr>
          <p:nvPr/>
        </p:nvSpPr>
        <p:spPr bwMode="auto">
          <a:xfrm>
            <a:off x="6804025" y="1268413"/>
            <a:ext cx="4032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x</a:t>
            </a:r>
          </a:p>
        </p:txBody>
      </p:sp>
      <p:sp>
        <p:nvSpPr>
          <p:cNvPr id="100710" name="WordArt 358"/>
          <p:cNvSpPr>
            <a:spLocks noChangeArrowheads="1" noChangeShapeType="1" noTextEdit="1"/>
          </p:cNvSpPr>
          <p:nvPr/>
        </p:nvSpPr>
        <p:spPr bwMode="auto">
          <a:xfrm>
            <a:off x="4427538" y="3357563"/>
            <a:ext cx="33020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x</a:t>
            </a:r>
          </a:p>
        </p:txBody>
      </p:sp>
      <p:sp>
        <p:nvSpPr>
          <p:cNvPr id="100711" name="WordArt 359"/>
          <p:cNvSpPr>
            <a:spLocks noChangeArrowheads="1" noChangeShapeType="1" noTextEdit="1"/>
          </p:cNvSpPr>
          <p:nvPr/>
        </p:nvSpPr>
        <p:spPr bwMode="auto">
          <a:xfrm>
            <a:off x="3851275" y="4941888"/>
            <a:ext cx="33020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x</a:t>
            </a:r>
          </a:p>
        </p:txBody>
      </p:sp>
      <p:sp>
        <p:nvSpPr>
          <p:cNvPr id="100712" name="WordArt 360"/>
          <p:cNvSpPr>
            <a:spLocks noChangeArrowheads="1" noChangeShapeType="1" noTextEdit="1"/>
          </p:cNvSpPr>
          <p:nvPr/>
        </p:nvSpPr>
        <p:spPr bwMode="auto">
          <a:xfrm>
            <a:off x="7451725" y="3068638"/>
            <a:ext cx="40322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x</a:t>
            </a:r>
          </a:p>
        </p:txBody>
      </p:sp>
      <p:sp>
        <p:nvSpPr>
          <p:cNvPr id="100713" name="WordArt 361"/>
          <p:cNvSpPr>
            <a:spLocks noChangeArrowheads="1" noChangeShapeType="1" noTextEdit="1"/>
          </p:cNvSpPr>
          <p:nvPr/>
        </p:nvSpPr>
        <p:spPr bwMode="auto">
          <a:xfrm>
            <a:off x="4787900" y="1196975"/>
            <a:ext cx="3302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x</a:t>
            </a:r>
          </a:p>
        </p:txBody>
      </p:sp>
      <p:sp>
        <p:nvSpPr>
          <p:cNvPr id="100714" name="WordArt 362"/>
          <p:cNvSpPr>
            <a:spLocks noChangeArrowheads="1" noChangeShapeType="1" noTextEdit="1"/>
          </p:cNvSpPr>
          <p:nvPr/>
        </p:nvSpPr>
        <p:spPr bwMode="auto">
          <a:xfrm>
            <a:off x="2339975" y="4941888"/>
            <a:ext cx="33020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x</a:t>
            </a:r>
          </a:p>
        </p:txBody>
      </p:sp>
      <p:sp>
        <p:nvSpPr>
          <p:cNvPr id="100716" name="Text Box 364"/>
          <p:cNvSpPr txBox="1">
            <a:spLocks noChangeArrowheads="1"/>
          </p:cNvSpPr>
          <p:nvPr/>
        </p:nvSpPr>
        <p:spPr bwMode="auto">
          <a:xfrm>
            <a:off x="684213" y="2205038"/>
            <a:ext cx="349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/>
              <a:t>V</a:t>
            </a:r>
          </a:p>
          <a:p>
            <a:pPr algn="ctr"/>
            <a:r>
              <a:rPr lang="en-GB"/>
              <a:t>E</a:t>
            </a:r>
          </a:p>
          <a:p>
            <a:pPr algn="ctr"/>
            <a:r>
              <a:rPr lang="en-GB"/>
              <a:t>R</a:t>
            </a:r>
          </a:p>
          <a:p>
            <a:pPr algn="ctr"/>
            <a:r>
              <a:rPr lang="en-GB"/>
              <a:t>T</a:t>
            </a:r>
          </a:p>
          <a:p>
            <a:pPr algn="ctr"/>
            <a:r>
              <a:rPr lang="en-GB"/>
              <a:t>I</a:t>
            </a:r>
          </a:p>
          <a:p>
            <a:pPr algn="ctr"/>
            <a:r>
              <a:rPr lang="en-GB"/>
              <a:t>C</a:t>
            </a:r>
          </a:p>
          <a:p>
            <a:pPr algn="ctr"/>
            <a:r>
              <a:rPr lang="en-GB"/>
              <a:t>A</a:t>
            </a:r>
          </a:p>
          <a:p>
            <a:pPr algn="ctr"/>
            <a:r>
              <a:rPr lang="en-GB"/>
              <a:t>L</a:t>
            </a:r>
          </a:p>
        </p:txBody>
      </p:sp>
      <p:sp>
        <p:nvSpPr>
          <p:cNvPr id="100717" name="Text Box 365"/>
          <p:cNvSpPr txBox="1">
            <a:spLocks noChangeArrowheads="1"/>
          </p:cNvSpPr>
          <p:nvPr/>
        </p:nvSpPr>
        <p:spPr bwMode="auto">
          <a:xfrm>
            <a:off x="3563938" y="6491288"/>
            <a:ext cx="194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HORIZONTAL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0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0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0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00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0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0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0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7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0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7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7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0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0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0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0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10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05" grpId="0" animBg="1"/>
      <p:bldP spid="100706" grpId="0" animBg="1"/>
      <p:bldP spid="100707" grpId="0" animBg="1"/>
      <p:bldP spid="100708" grpId="0" animBg="1"/>
      <p:bldP spid="100709" grpId="0" animBg="1"/>
      <p:bldP spid="100710" grpId="0" animBg="1"/>
      <p:bldP spid="100711" grpId="0" animBg="1"/>
      <p:bldP spid="100712" grpId="0" animBg="1"/>
      <p:bldP spid="100713" grpId="0" animBg="1"/>
      <p:bldP spid="1007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WordArt 4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So far we have looked at 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co-ordinates in one quadrant</a:t>
            </a:r>
            <a:endParaRPr lang="lt-LT" sz="3600" kern="10" spc="72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graphicFrame>
        <p:nvGraphicFramePr>
          <p:cNvPr id="101469" name="Group 93"/>
          <p:cNvGraphicFramePr>
            <a:graphicFrameLocks noGrp="1"/>
          </p:cNvGraphicFramePr>
          <p:nvPr/>
        </p:nvGraphicFramePr>
        <p:xfrm>
          <a:off x="5148263" y="1052513"/>
          <a:ext cx="2903537" cy="2590800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470" name="Line 94"/>
          <p:cNvSpPr>
            <a:spLocks noChangeShapeType="1"/>
          </p:cNvSpPr>
          <p:nvPr/>
        </p:nvSpPr>
        <p:spPr bwMode="auto">
          <a:xfrm>
            <a:off x="5148263" y="3644900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1471" name="Line 95"/>
          <p:cNvSpPr>
            <a:spLocks noChangeShapeType="1"/>
          </p:cNvSpPr>
          <p:nvPr/>
        </p:nvSpPr>
        <p:spPr bwMode="auto">
          <a:xfrm flipV="1">
            <a:off x="5148263" y="908050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1472" name="Text Box 96"/>
          <p:cNvSpPr txBox="1">
            <a:spLocks noChangeArrowheads="1"/>
          </p:cNvSpPr>
          <p:nvPr/>
        </p:nvSpPr>
        <p:spPr bwMode="auto">
          <a:xfrm>
            <a:off x="4859338" y="3500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101473" name="Text Box 97"/>
          <p:cNvSpPr txBox="1">
            <a:spLocks noChangeArrowheads="1"/>
          </p:cNvSpPr>
          <p:nvPr/>
        </p:nvSpPr>
        <p:spPr bwMode="auto">
          <a:xfrm>
            <a:off x="788511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sp>
        <p:nvSpPr>
          <p:cNvPr id="101474" name="Text Box 98"/>
          <p:cNvSpPr txBox="1">
            <a:spLocks noChangeArrowheads="1"/>
          </p:cNvSpPr>
          <p:nvPr/>
        </p:nvSpPr>
        <p:spPr bwMode="auto">
          <a:xfrm>
            <a:off x="7308850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1475" name="Text Box 99"/>
          <p:cNvSpPr txBox="1">
            <a:spLocks noChangeArrowheads="1"/>
          </p:cNvSpPr>
          <p:nvPr/>
        </p:nvSpPr>
        <p:spPr bwMode="auto">
          <a:xfrm>
            <a:off x="673258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1476" name="Text Box 100"/>
          <p:cNvSpPr txBox="1">
            <a:spLocks noChangeArrowheads="1"/>
          </p:cNvSpPr>
          <p:nvPr/>
        </p:nvSpPr>
        <p:spPr bwMode="auto">
          <a:xfrm>
            <a:off x="6156325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1477" name="Text Box 101"/>
          <p:cNvSpPr txBox="1">
            <a:spLocks noChangeArrowheads="1"/>
          </p:cNvSpPr>
          <p:nvPr/>
        </p:nvSpPr>
        <p:spPr bwMode="auto">
          <a:xfrm>
            <a:off x="558006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1478" name="Text Box 102"/>
          <p:cNvSpPr txBox="1">
            <a:spLocks noChangeArrowheads="1"/>
          </p:cNvSpPr>
          <p:nvPr/>
        </p:nvSpPr>
        <p:spPr bwMode="auto">
          <a:xfrm>
            <a:off x="4859338" y="2924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1479" name="Text Box 103"/>
          <p:cNvSpPr txBox="1">
            <a:spLocks noChangeArrowheads="1"/>
          </p:cNvSpPr>
          <p:nvPr/>
        </p:nvSpPr>
        <p:spPr bwMode="auto">
          <a:xfrm>
            <a:off x="4859338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1480" name="Text Box 104"/>
          <p:cNvSpPr txBox="1">
            <a:spLocks noChangeArrowheads="1"/>
          </p:cNvSpPr>
          <p:nvPr/>
        </p:nvSpPr>
        <p:spPr bwMode="auto">
          <a:xfrm>
            <a:off x="4859338" y="191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1481" name="Text Box 105"/>
          <p:cNvSpPr txBox="1">
            <a:spLocks noChangeArrowheads="1"/>
          </p:cNvSpPr>
          <p:nvPr/>
        </p:nvSpPr>
        <p:spPr bwMode="auto">
          <a:xfrm>
            <a:off x="4859338" y="1412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1482" name="Text Box 106"/>
          <p:cNvSpPr txBox="1">
            <a:spLocks noChangeArrowheads="1"/>
          </p:cNvSpPr>
          <p:nvPr/>
        </p:nvSpPr>
        <p:spPr bwMode="auto">
          <a:xfrm>
            <a:off x="4859338" y="9080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WordArt 2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We can also have co-ordinates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in more than one quadrant</a:t>
            </a:r>
            <a:endParaRPr lang="lt-LT" sz="3600" kern="10" spc="72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graphicFrame>
        <p:nvGraphicFramePr>
          <p:cNvPr id="102403" name="Group 3"/>
          <p:cNvGraphicFramePr>
            <a:graphicFrameLocks noGrp="1"/>
          </p:cNvGraphicFramePr>
          <p:nvPr/>
        </p:nvGraphicFramePr>
        <p:xfrm>
          <a:off x="5148263" y="1052513"/>
          <a:ext cx="2903537" cy="2590800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43" name="Text Box 43"/>
          <p:cNvSpPr txBox="1">
            <a:spLocks noChangeArrowheads="1"/>
          </p:cNvSpPr>
          <p:nvPr/>
        </p:nvSpPr>
        <p:spPr bwMode="auto">
          <a:xfrm>
            <a:off x="4859338" y="3500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102444" name="Text Box 44"/>
          <p:cNvSpPr txBox="1">
            <a:spLocks noChangeArrowheads="1"/>
          </p:cNvSpPr>
          <p:nvPr/>
        </p:nvSpPr>
        <p:spPr bwMode="auto">
          <a:xfrm>
            <a:off x="788511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sp>
        <p:nvSpPr>
          <p:cNvPr id="102445" name="Text Box 45"/>
          <p:cNvSpPr txBox="1">
            <a:spLocks noChangeArrowheads="1"/>
          </p:cNvSpPr>
          <p:nvPr/>
        </p:nvSpPr>
        <p:spPr bwMode="auto">
          <a:xfrm>
            <a:off x="7308850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2446" name="Text Box 46"/>
          <p:cNvSpPr txBox="1">
            <a:spLocks noChangeArrowheads="1"/>
          </p:cNvSpPr>
          <p:nvPr/>
        </p:nvSpPr>
        <p:spPr bwMode="auto">
          <a:xfrm>
            <a:off x="673258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2447" name="Text Box 47"/>
          <p:cNvSpPr txBox="1">
            <a:spLocks noChangeArrowheads="1"/>
          </p:cNvSpPr>
          <p:nvPr/>
        </p:nvSpPr>
        <p:spPr bwMode="auto">
          <a:xfrm>
            <a:off x="6156325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2448" name="Text Box 48"/>
          <p:cNvSpPr txBox="1">
            <a:spLocks noChangeArrowheads="1"/>
          </p:cNvSpPr>
          <p:nvPr/>
        </p:nvSpPr>
        <p:spPr bwMode="auto">
          <a:xfrm>
            <a:off x="558006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2449" name="Text Box 49"/>
          <p:cNvSpPr txBox="1">
            <a:spLocks noChangeArrowheads="1"/>
          </p:cNvSpPr>
          <p:nvPr/>
        </p:nvSpPr>
        <p:spPr bwMode="auto">
          <a:xfrm>
            <a:off x="4859338" y="2924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2450" name="Text Box 50"/>
          <p:cNvSpPr txBox="1">
            <a:spLocks noChangeArrowheads="1"/>
          </p:cNvSpPr>
          <p:nvPr/>
        </p:nvSpPr>
        <p:spPr bwMode="auto">
          <a:xfrm>
            <a:off x="4859338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2451" name="Text Box 51"/>
          <p:cNvSpPr txBox="1">
            <a:spLocks noChangeArrowheads="1"/>
          </p:cNvSpPr>
          <p:nvPr/>
        </p:nvSpPr>
        <p:spPr bwMode="auto">
          <a:xfrm>
            <a:off x="4859338" y="191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2452" name="Text Box 52"/>
          <p:cNvSpPr txBox="1">
            <a:spLocks noChangeArrowheads="1"/>
          </p:cNvSpPr>
          <p:nvPr/>
        </p:nvSpPr>
        <p:spPr bwMode="auto">
          <a:xfrm>
            <a:off x="4859338" y="1412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2453" name="Text Box 53"/>
          <p:cNvSpPr txBox="1">
            <a:spLocks noChangeArrowheads="1"/>
          </p:cNvSpPr>
          <p:nvPr/>
        </p:nvSpPr>
        <p:spPr bwMode="auto">
          <a:xfrm>
            <a:off x="4859338" y="9080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graphicFrame>
        <p:nvGraphicFramePr>
          <p:cNvPr id="102572" name="Group 172"/>
          <p:cNvGraphicFramePr>
            <a:graphicFrameLocks noGrp="1"/>
          </p:cNvGraphicFramePr>
          <p:nvPr/>
        </p:nvGraphicFramePr>
        <p:xfrm>
          <a:off x="2268538" y="1052513"/>
          <a:ext cx="2903537" cy="2592388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65150"/>
                <a:gridCol w="595312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494" name="Group 94"/>
          <p:cNvGraphicFramePr>
            <a:graphicFrameLocks noGrp="1"/>
          </p:cNvGraphicFramePr>
          <p:nvPr/>
        </p:nvGraphicFramePr>
        <p:xfrm>
          <a:off x="5148263" y="3644900"/>
          <a:ext cx="2903537" cy="25876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573" name="Group 173"/>
          <p:cNvGraphicFramePr>
            <a:graphicFrameLocks noGrp="1"/>
          </p:cNvGraphicFramePr>
          <p:nvPr/>
        </p:nvGraphicFramePr>
        <p:xfrm>
          <a:off x="2268538" y="3644900"/>
          <a:ext cx="2903537" cy="25749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70" name="Line 170"/>
          <p:cNvSpPr>
            <a:spLocks noChangeShapeType="1"/>
          </p:cNvSpPr>
          <p:nvPr/>
        </p:nvSpPr>
        <p:spPr bwMode="auto">
          <a:xfrm>
            <a:off x="5148263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2571" name="Line 171"/>
          <p:cNvSpPr>
            <a:spLocks noChangeShapeType="1"/>
          </p:cNvSpPr>
          <p:nvPr/>
        </p:nvSpPr>
        <p:spPr bwMode="auto">
          <a:xfrm flipV="1">
            <a:off x="5148263" y="908050"/>
            <a:ext cx="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WordArt 2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We have to extend our axis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to fit the extra quadrants</a:t>
            </a:r>
            <a:endParaRPr lang="lt-LT" sz="3600" kern="10" spc="72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graphicFrame>
        <p:nvGraphicFramePr>
          <p:cNvPr id="103427" name="Group 3"/>
          <p:cNvGraphicFramePr>
            <a:graphicFrameLocks noGrp="1"/>
          </p:cNvGraphicFramePr>
          <p:nvPr/>
        </p:nvGraphicFramePr>
        <p:xfrm>
          <a:off x="5148263" y="1052513"/>
          <a:ext cx="2903537" cy="2590800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65" name="Text Box 41"/>
          <p:cNvSpPr txBox="1">
            <a:spLocks noChangeArrowheads="1"/>
          </p:cNvSpPr>
          <p:nvPr/>
        </p:nvSpPr>
        <p:spPr bwMode="auto">
          <a:xfrm>
            <a:off x="4859338" y="3500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103466" name="Text Box 42"/>
          <p:cNvSpPr txBox="1">
            <a:spLocks noChangeArrowheads="1"/>
          </p:cNvSpPr>
          <p:nvPr/>
        </p:nvSpPr>
        <p:spPr bwMode="auto">
          <a:xfrm>
            <a:off x="788511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sp>
        <p:nvSpPr>
          <p:cNvPr id="103467" name="Text Box 43"/>
          <p:cNvSpPr txBox="1">
            <a:spLocks noChangeArrowheads="1"/>
          </p:cNvSpPr>
          <p:nvPr/>
        </p:nvSpPr>
        <p:spPr bwMode="auto">
          <a:xfrm>
            <a:off x="7308850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3468" name="Text Box 44"/>
          <p:cNvSpPr txBox="1">
            <a:spLocks noChangeArrowheads="1"/>
          </p:cNvSpPr>
          <p:nvPr/>
        </p:nvSpPr>
        <p:spPr bwMode="auto">
          <a:xfrm>
            <a:off x="673258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3469" name="Text Box 45"/>
          <p:cNvSpPr txBox="1">
            <a:spLocks noChangeArrowheads="1"/>
          </p:cNvSpPr>
          <p:nvPr/>
        </p:nvSpPr>
        <p:spPr bwMode="auto">
          <a:xfrm>
            <a:off x="6156325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3470" name="Text Box 46"/>
          <p:cNvSpPr txBox="1">
            <a:spLocks noChangeArrowheads="1"/>
          </p:cNvSpPr>
          <p:nvPr/>
        </p:nvSpPr>
        <p:spPr bwMode="auto">
          <a:xfrm>
            <a:off x="558006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3471" name="Text Box 47"/>
          <p:cNvSpPr txBox="1">
            <a:spLocks noChangeArrowheads="1"/>
          </p:cNvSpPr>
          <p:nvPr/>
        </p:nvSpPr>
        <p:spPr bwMode="auto">
          <a:xfrm>
            <a:off x="4859338" y="2924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3472" name="Text Box 48"/>
          <p:cNvSpPr txBox="1">
            <a:spLocks noChangeArrowheads="1"/>
          </p:cNvSpPr>
          <p:nvPr/>
        </p:nvSpPr>
        <p:spPr bwMode="auto">
          <a:xfrm>
            <a:off x="4859338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3473" name="Text Box 49"/>
          <p:cNvSpPr txBox="1">
            <a:spLocks noChangeArrowheads="1"/>
          </p:cNvSpPr>
          <p:nvPr/>
        </p:nvSpPr>
        <p:spPr bwMode="auto">
          <a:xfrm>
            <a:off x="4859338" y="191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3474" name="Text Box 50"/>
          <p:cNvSpPr txBox="1">
            <a:spLocks noChangeArrowheads="1"/>
          </p:cNvSpPr>
          <p:nvPr/>
        </p:nvSpPr>
        <p:spPr bwMode="auto">
          <a:xfrm>
            <a:off x="4859338" y="1412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3475" name="Text Box 51"/>
          <p:cNvSpPr txBox="1">
            <a:spLocks noChangeArrowheads="1"/>
          </p:cNvSpPr>
          <p:nvPr/>
        </p:nvSpPr>
        <p:spPr bwMode="auto">
          <a:xfrm>
            <a:off x="4859338" y="9080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graphicFrame>
        <p:nvGraphicFramePr>
          <p:cNvPr id="103476" name="Group 52"/>
          <p:cNvGraphicFramePr>
            <a:graphicFrameLocks noGrp="1"/>
          </p:cNvGraphicFramePr>
          <p:nvPr/>
        </p:nvGraphicFramePr>
        <p:xfrm>
          <a:off x="2268538" y="1052513"/>
          <a:ext cx="2903537" cy="2592388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65150"/>
                <a:gridCol w="595312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3514" name="Group 90"/>
          <p:cNvGraphicFramePr>
            <a:graphicFrameLocks noGrp="1"/>
          </p:cNvGraphicFramePr>
          <p:nvPr/>
        </p:nvGraphicFramePr>
        <p:xfrm>
          <a:off x="5148263" y="3644900"/>
          <a:ext cx="2903537" cy="25876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3552" name="Group 128"/>
          <p:cNvGraphicFramePr>
            <a:graphicFrameLocks noGrp="1"/>
          </p:cNvGraphicFramePr>
          <p:nvPr/>
        </p:nvGraphicFramePr>
        <p:xfrm>
          <a:off x="2268538" y="3644900"/>
          <a:ext cx="2903537" cy="25749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590" name="Line 166"/>
          <p:cNvSpPr>
            <a:spLocks noChangeShapeType="1"/>
          </p:cNvSpPr>
          <p:nvPr/>
        </p:nvSpPr>
        <p:spPr bwMode="auto">
          <a:xfrm>
            <a:off x="5148263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3591" name="Line 167"/>
          <p:cNvSpPr>
            <a:spLocks noChangeShapeType="1"/>
          </p:cNvSpPr>
          <p:nvPr/>
        </p:nvSpPr>
        <p:spPr bwMode="auto">
          <a:xfrm flipV="1">
            <a:off x="5148263" y="908050"/>
            <a:ext cx="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3592" name="Line 168"/>
          <p:cNvSpPr>
            <a:spLocks noChangeShapeType="1"/>
          </p:cNvSpPr>
          <p:nvPr/>
        </p:nvSpPr>
        <p:spPr bwMode="auto">
          <a:xfrm>
            <a:off x="2268538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3593" name="Line 169"/>
          <p:cNvSpPr>
            <a:spLocks noChangeShapeType="1"/>
          </p:cNvSpPr>
          <p:nvPr/>
        </p:nvSpPr>
        <p:spPr bwMode="auto">
          <a:xfrm>
            <a:off x="5148263" y="3644900"/>
            <a:ext cx="0" cy="266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35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3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3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35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3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3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92" grpId="0" animBg="1"/>
      <p:bldP spid="1035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WordArt 2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We now have to number our axis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Because they go past 0 they are negative numbers</a:t>
            </a:r>
            <a:endParaRPr lang="lt-LT" sz="3600" kern="10" spc="72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graphicFrame>
        <p:nvGraphicFramePr>
          <p:cNvPr id="105475" name="Group 3"/>
          <p:cNvGraphicFramePr>
            <a:graphicFrameLocks noGrp="1"/>
          </p:cNvGraphicFramePr>
          <p:nvPr/>
        </p:nvGraphicFramePr>
        <p:xfrm>
          <a:off x="5148263" y="1052513"/>
          <a:ext cx="2903537" cy="25876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513" name="Text Box 41"/>
          <p:cNvSpPr txBox="1">
            <a:spLocks noChangeArrowheads="1"/>
          </p:cNvSpPr>
          <p:nvPr/>
        </p:nvSpPr>
        <p:spPr bwMode="auto">
          <a:xfrm>
            <a:off x="485933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105514" name="Text Box 42"/>
          <p:cNvSpPr txBox="1">
            <a:spLocks noChangeArrowheads="1"/>
          </p:cNvSpPr>
          <p:nvPr/>
        </p:nvSpPr>
        <p:spPr bwMode="auto">
          <a:xfrm>
            <a:off x="788511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sp>
        <p:nvSpPr>
          <p:cNvPr id="105515" name="Text Box 43"/>
          <p:cNvSpPr txBox="1">
            <a:spLocks noChangeArrowheads="1"/>
          </p:cNvSpPr>
          <p:nvPr/>
        </p:nvSpPr>
        <p:spPr bwMode="auto">
          <a:xfrm>
            <a:off x="7308850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5516" name="Text Box 44"/>
          <p:cNvSpPr txBox="1">
            <a:spLocks noChangeArrowheads="1"/>
          </p:cNvSpPr>
          <p:nvPr/>
        </p:nvSpPr>
        <p:spPr bwMode="auto">
          <a:xfrm>
            <a:off x="6732588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5517" name="Text Box 45"/>
          <p:cNvSpPr txBox="1">
            <a:spLocks noChangeArrowheads="1"/>
          </p:cNvSpPr>
          <p:nvPr/>
        </p:nvSpPr>
        <p:spPr bwMode="auto">
          <a:xfrm>
            <a:off x="6156325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5518" name="Text Box 46"/>
          <p:cNvSpPr txBox="1">
            <a:spLocks noChangeArrowheads="1"/>
          </p:cNvSpPr>
          <p:nvPr/>
        </p:nvSpPr>
        <p:spPr bwMode="auto">
          <a:xfrm>
            <a:off x="558006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5519" name="Text Box 47"/>
          <p:cNvSpPr txBox="1">
            <a:spLocks noChangeArrowheads="1"/>
          </p:cNvSpPr>
          <p:nvPr/>
        </p:nvSpPr>
        <p:spPr bwMode="auto">
          <a:xfrm>
            <a:off x="4859338" y="2924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105520" name="Text Box 48"/>
          <p:cNvSpPr txBox="1">
            <a:spLocks noChangeArrowheads="1"/>
          </p:cNvSpPr>
          <p:nvPr/>
        </p:nvSpPr>
        <p:spPr bwMode="auto">
          <a:xfrm>
            <a:off x="4859338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105521" name="Text Box 49"/>
          <p:cNvSpPr txBox="1">
            <a:spLocks noChangeArrowheads="1"/>
          </p:cNvSpPr>
          <p:nvPr/>
        </p:nvSpPr>
        <p:spPr bwMode="auto">
          <a:xfrm>
            <a:off x="4859338" y="191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3</a:t>
            </a:r>
          </a:p>
        </p:txBody>
      </p:sp>
      <p:sp>
        <p:nvSpPr>
          <p:cNvPr id="105522" name="Text Box 50"/>
          <p:cNvSpPr txBox="1">
            <a:spLocks noChangeArrowheads="1"/>
          </p:cNvSpPr>
          <p:nvPr/>
        </p:nvSpPr>
        <p:spPr bwMode="auto">
          <a:xfrm>
            <a:off x="4859338" y="1412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105523" name="Text Box 51"/>
          <p:cNvSpPr txBox="1">
            <a:spLocks noChangeArrowheads="1"/>
          </p:cNvSpPr>
          <p:nvPr/>
        </p:nvSpPr>
        <p:spPr bwMode="auto">
          <a:xfrm>
            <a:off x="4859338" y="9080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5</a:t>
            </a:r>
          </a:p>
        </p:txBody>
      </p:sp>
      <p:graphicFrame>
        <p:nvGraphicFramePr>
          <p:cNvPr id="105524" name="Group 52"/>
          <p:cNvGraphicFramePr>
            <a:graphicFrameLocks noGrp="1"/>
          </p:cNvGraphicFramePr>
          <p:nvPr/>
        </p:nvGraphicFramePr>
        <p:xfrm>
          <a:off x="2268538" y="1052513"/>
          <a:ext cx="2903537" cy="2592387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65150"/>
                <a:gridCol w="595312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562" name="Group 90"/>
          <p:cNvGraphicFramePr>
            <a:graphicFrameLocks noGrp="1"/>
          </p:cNvGraphicFramePr>
          <p:nvPr/>
        </p:nvGraphicFramePr>
        <p:xfrm>
          <a:off x="5148263" y="3644900"/>
          <a:ext cx="2903537" cy="25876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81025"/>
                <a:gridCol w="5810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642" name="Group 170"/>
          <p:cNvGraphicFramePr>
            <a:graphicFrameLocks noGrp="1"/>
          </p:cNvGraphicFramePr>
          <p:nvPr/>
        </p:nvGraphicFramePr>
        <p:xfrm>
          <a:off x="2268538" y="3644900"/>
          <a:ext cx="2903537" cy="2574925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79437"/>
                <a:gridCol w="561975"/>
                <a:gridCol w="60007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2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638" name="Line 166"/>
          <p:cNvSpPr>
            <a:spLocks noChangeShapeType="1"/>
          </p:cNvSpPr>
          <p:nvPr/>
        </p:nvSpPr>
        <p:spPr bwMode="auto">
          <a:xfrm>
            <a:off x="5148263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5639" name="Line 167"/>
          <p:cNvSpPr>
            <a:spLocks noChangeShapeType="1"/>
          </p:cNvSpPr>
          <p:nvPr/>
        </p:nvSpPr>
        <p:spPr bwMode="auto">
          <a:xfrm flipV="1">
            <a:off x="5148263" y="908050"/>
            <a:ext cx="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5640" name="Line 168"/>
          <p:cNvSpPr>
            <a:spLocks noChangeShapeType="1"/>
          </p:cNvSpPr>
          <p:nvPr/>
        </p:nvSpPr>
        <p:spPr bwMode="auto">
          <a:xfrm>
            <a:off x="2268538" y="3644900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5641" name="Line 169"/>
          <p:cNvSpPr>
            <a:spLocks noChangeShapeType="1"/>
          </p:cNvSpPr>
          <p:nvPr/>
        </p:nvSpPr>
        <p:spPr bwMode="auto">
          <a:xfrm>
            <a:off x="5148263" y="3644900"/>
            <a:ext cx="0" cy="266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05643" name="Text Box 171"/>
          <p:cNvSpPr txBox="1">
            <a:spLocks noChangeArrowheads="1"/>
          </p:cNvSpPr>
          <p:nvPr/>
        </p:nvSpPr>
        <p:spPr bwMode="auto">
          <a:xfrm>
            <a:off x="4356100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-1</a:t>
            </a:r>
          </a:p>
        </p:txBody>
      </p:sp>
      <p:sp>
        <p:nvSpPr>
          <p:cNvPr id="105644" name="Text Box 172"/>
          <p:cNvSpPr txBox="1">
            <a:spLocks noChangeArrowheads="1"/>
          </p:cNvSpPr>
          <p:nvPr/>
        </p:nvSpPr>
        <p:spPr bwMode="auto">
          <a:xfrm>
            <a:off x="1816100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5645" name="Text Box 173"/>
          <p:cNvSpPr txBox="1">
            <a:spLocks noChangeArrowheads="1"/>
          </p:cNvSpPr>
          <p:nvPr/>
        </p:nvSpPr>
        <p:spPr bwMode="auto">
          <a:xfrm>
            <a:off x="2032000" y="424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5646" name="Text Box 174"/>
          <p:cNvSpPr txBox="1">
            <a:spLocks noChangeArrowheads="1"/>
          </p:cNvSpPr>
          <p:nvPr/>
        </p:nvSpPr>
        <p:spPr bwMode="auto">
          <a:xfrm>
            <a:off x="2247900" y="445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5647" name="Text Box 175"/>
          <p:cNvSpPr txBox="1">
            <a:spLocks noChangeArrowheads="1"/>
          </p:cNvSpPr>
          <p:nvPr/>
        </p:nvSpPr>
        <p:spPr bwMode="auto">
          <a:xfrm>
            <a:off x="2463800" y="4672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5648" name="Text Box 176"/>
          <p:cNvSpPr txBox="1">
            <a:spLocks noChangeArrowheads="1"/>
          </p:cNvSpPr>
          <p:nvPr/>
        </p:nvSpPr>
        <p:spPr bwMode="auto">
          <a:xfrm>
            <a:off x="2679700" y="4887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5649" name="Text Box 177"/>
          <p:cNvSpPr txBox="1">
            <a:spLocks noChangeArrowheads="1"/>
          </p:cNvSpPr>
          <p:nvPr/>
        </p:nvSpPr>
        <p:spPr bwMode="auto">
          <a:xfrm>
            <a:off x="1187450" y="4292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lt-LT"/>
          </a:p>
        </p:txBody>
      </p:sp>
      <p:sp>
        <p:nvSpPr>
          <p:cNvPr id="105650" name="Text Box 178"/>
          <p:cNvSpPr txBox="1">
            <a:spLocks noChangeArrowheads="1"/>
          </p:cNvSpPr>
          <p:nvPr/>
        </p:nvSpPr>
        <p:spPr bwMode="auto">
          <a:xfrm>
            <a:off x="4787900" y="55165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-4</a:t>
            </a:r>
          </a:p>
        </p:txBody>
      </p:sp>
      <p:sp>
        <p:nvSpPr>
          <p:cNvPr id="105651" name="Text Box 179"/>
          <p:cNvSpPr txBox="1">
            <a:spLocks noChangeArrowheads="1"/>
          </p:cNvSpPr>
          <p:nvPr/>
        </p:nvSpPr>
        <p:spPr bwMode="auto">
          <a:xfrm>
            <a:off x="4787900" y="60213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-5</a:t>
            </a:r>
          </a:p>
        </p:txBody>
      </p:sp>
      <p:sp>
        <p:nvSpPr>
          <p:cNvPr id="105652" name="Text Box 180"/>
          <p:cNvSpPr txBox="1">
            <a:spLocks noChangeArrowheads="1"/>
          </p:cNvSpPr>
          <p:nvPr/>
        </p:nvSpPr>
        <p:spPr bwMode="auto">
          <a:xfrm>
            <a:off x="2051050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-5</a:t>
            </a:r>
          </a:p>
        </p:txBody>
      </p:sp>
      <p:sp>
        <p:nvSpPr>
          <p:cNvPr id="105653" name="Text Box 181"/>
          <p:cNvSpPr txBox="1">
            <a:spLocks noChangeArrowheads="1"/>
          </p:cNvSpPr>
          <p:nvPr/>
        </p:nvSpPr>
        <p:spPr bwMode="auto">
          <a:xfrm>
            <a:off x="4787900" y="50133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-3</a:t>
            </a:r>
          </a:p>
        </p:txBody>
      </p:sp>
      <p:sp>
        <p:nvSpPr>
          <p:cNvPr id="105654" name="Text Box 182"/>
          <p:cNvSpPr txBox="1">
            <a:spLocks noChangeArrowheads="1"/>
          </p:cNvSpPr>
          <p:nvPr/>
        </p:nvSpPr>
        <p:spPr bwMode="auto">
          <a:xfrm>
            <a:off x="2627313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-4</a:t>
            </a:r>
          </a:p>
        </p:txBody>
      </p:sp>
      <p:sp>
        <p:nvSpPr>
          <p:cNvPr id="105655" name="Text Box 183"/>
          <p:cNvSpPr txBox="1">
            <a:spLocks noChangeArrowheads="1"/>
          </p:cNvSpPr>
          <p:nvPr/>
        </p:nvSpPr>
        <p:spPr bwMode="auto">
          <a:xfrm>
            <a:off x="4787900" y="45085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-2</a:t>
            </a:r>
          </a:p>
        </p:txBody>
      </p:sp>
      <p:sp>
        <p:nvSpPr>
          <p:cNvPr id="105656" name="Text Box 184"/>
          <p:cNvSpPr txBox="1">
            <a:spLocks noChangeArrowheads="1"/>
          </p:cNvSpPr>
          <p:nvPr/>
        </p:nvSpPr>
        <p:spPr bwMode="auto">
          <a:xfrm>
            <a:off x="3203575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-3</a:t>
            </a:r>
          </a:p>
        </p:txBody>
      </p:sp>
      <p:sp>
        <p:nvSpPr>
          <p:cNvPr id="105657" name="Text Box 185"/>
          <p:cNvSpPr txBox="1">
            <a:spLocks noChangeArrowheads="1"/>
          </p:cNvSpPr>
          <p:nvPr/>
        </p:nvSpPr>
        <p:spPr bwMode="auto">
          <a:xfrm>
            <a:off x="4787900" y="39338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-1</a:t>
            </a:r>
          </a:p>
        </p:txBody>
      </p:sp>
      <p:sp>
        <p:nvSpPr>
          <p:cNvPr id="105658" name="Text Box 186"/>
          <p:cNvSpPr txBox="1">
            <a:spLocks noChangeArrowheads="1"/>
          </p:cNvSpPr>
          <p:nvPr/>
        </p:nvSpPr>
        <p:spPr bwMode="auto">
          <a:xfrm>
            <a:off x="3779838" y="36449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5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5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5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6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6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5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5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5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5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5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5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5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05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05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05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5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5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5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43" grpId="0"/>
      <p:bldP spid="105650" grpId="0"/>
      <p:bldP spid="105651" grpId="0"/>
      <p:bldP spid="105652" grpId="0"/>
      <p:bldP spid="105653" grpId="0"/>
      <p:bldP spid="105654" grpId="0"/>
      <p:bldP spid="105655" grpId="0"/>
      <p:bldP spid="105656" grpId="0"/>
      <p:bldP spid="105657" grpId="0"/>
      <p:bldP spid="105658" grpId="0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138</TotalTime>
  <Words>614</Words>
  <Application>Microsoft Office PowerPoint</Application>
  <PresentationFormat>Demonstracija ekrane (4:3)</PresentationFormat>
  <Paragraphs>350</Paragraphs>
  <Slides>15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Beam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  <vt:lpstr>Skaidrė 13</vt:lpstr>
      <vt:lpstr>Skaidrė 14</vt:lpstr>
      <vt:lpstr>Skaidrė 15</vt:lpstr>
    </vt:vector>
  </TitlesOfParts>
  <Company>Lancashire County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JSmithies</dc:creator>
  <cp:lastModifiedBy>GEDIMINAS</cp:lastModifiedBy>
  <cp:revision>7</cp:revision>
  <dcterms:created xsi:type="dcterms:W3CDTF">2002-11-22T17:34:34Z</dcterms:created>
  <dcterms:modified xsi:type="dcterms:W3CDTF">2013-05-02T18:02:24Z</dcterms:modified>
</cp:coreProperties>
</file>